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77" r:id="rId2"/>
    <p:sldId id="378" r:id="rId3"/>
    <p:sldId id="362" r:id="rId4"/>
    <p:sldId id="312" r:id="rId5"/>
    <p:sldId id="363" r:id="rId6"/>
    <p:sldId id="365" r:id="rId7"/>
    <p:sldId id="366" r:id="rId8"/>
    <p:sldId id="369" r:id="rId9"/>
    <p:sldId id="367" r:id="rId10"/>
    <p:sldId id="321" r:id="rId11"/>
    <p:sldId id="322" r:id="rId12"/>
    <p:sldId id="373" r:id="rId13"/>
    <p:sldId id="340" r:id="rId14"/>
    <p:sldId id="374" r:id="rId15"/>
    <p:sldId id="375" r:id="rId16"/>
    <p:sldId id="345" r:id="rId17"/>
    <p:sldId id="376" r:id="rId18"/>
    <p:sldId id="348" r:id="rId19"/>
    <p:sldId id="346" r:id="rId20"/>
    <p:sldId id="349" r:id="rId21"/>
    <p:sldId id="355" r:id="rId22"/>
    <p:sldId id="350" r:id="rId23"/>
    <p:sldId id="356" r:id="rId24"/>
    <p:sldId id="357" r:id="rId25"/>
    <p:sldId id="358" r:id="rId26"/>
    <p:sldId id="342" r:id="rId27"/>
    <p:sldId id="359" r:id="rId28"/>
    <p:sldId id="372" r:id="rId29"/>
    <p:sldId id="371" r:id="rId30"/>
    <p:sldId id="370" r:id="rId31"/>
  </p:sldIdLst>
  <p:sldSz cx="9144000" cy="6858000" type="screen4x3"/>
  <p:notesSz cx="6858000" cy="99472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7270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yComPuter\Desktop\&#47084;&#49884;&#50500;&#45824;&#54924;\&#48652;&#47196;&#49492;\&#47532;&#54540;&#47131;%20&#44536;&#47000;&#54532;_&#47084;&#49884;&#50500;&#45824;&#5492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47084;&#49884;&#50500;&#45824;&#54924;%20&#48156;&#54364;&#51088;&#47308;\&#48156;&#54364;&#51088;&#47308;%20&#51089;&#50629;&#47932;\&#47084;&#49884;&#50500;&#45824;&#54924;%20&#48156;&#54364;&#51088;&#47308;_&#49688;&#52824;,%20&#44536;&#47000;&#54532;%20&#51089;&#50629;&#54028;&#51068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yComPuter\Desktop\&#47084;&#49884;&#50500;&#45824;&#54924;%20&#48156;&#54364;&#51088;&#47308;\&#48156;&#54364;&#51088;&#47308;%20&#51089;&#50629;&#47932;\&#47084;&#49884;&#50500;&#45824;&#54924;%20&#48156;&#54364;&#51088;&#47308;_&#49688;&#52824;,%20&#44536;&#47000;&#54532;%20&#51089;&#50629;&#54028;&#5106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view3D>
      <c:rAngAx val="1"/>
    </c:view3D>
    <c:plotArea>
      <c:layout/>
      <c:bar3DChart>
        <c:barDir val="col"/>
        <c:grouping val="clustered"/>
        <c:ser>
          <c:idx val="1"/>
          <c:order val="0"/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2000" b="1">
                    <a:solidFill>
                      <a:srgbClr val="C00000"/>
                    </a:solidFill>
                  </a:defRPr>
                </a:pPr>
                <a:endParaRPr lang="ko-KR"/>
              </a:p>
            </c:txPr>
            <c:showVal val="1"/>
          </c:dLbls>
          <c:cat>
            <c:strRef>
              <c:f>'Sheet3 (2)'!$B$18:$F$18</c:f>
              <c:strCache>
                <c:ptCount val="5"/>
                <c:pt idx="0">
                  <c:v>2012Y</c:v>
                </c:pt>
                <c:pt idx="1">
                  <c:v>2013Y</c:v>
                </c:pt>
                <c:pt idx="2">
                  <c:v>2014Y</c:v>
                </c:pt>
                <c:pt idx="3">
                  <c:v>2015Y</c:v>
                </c:pt>
                <c:pt idx="4">
                  <c:v>2016Y (Aug.)</c:v>
                </c:pt>
              </c:strCache>
            </c:strRef>
          </c:cat>
          <c:val>
            <c:numRef>
              <c:f>'Sheet3 (2)'!$B$19:$F$19</c:f>
              <c:numCache>
                <c:formatCode>_-* #,##0_-;\-* #,##0_-;_-* "-"??_-;_-@_-</c:formatCode>
                <c:ptCount val="5"/>
                <c:pt idx="0">
                  <c:v>600</c:v>
                </c:pt>
                <c:pt idx="1">
                  <c:v>3900</c:v>
                </c:pt>
                <c:pt idx="2">
                  <c:v>10700</c:v>
                </c:pt>
                <c:pt idx="3">
                  <c:v>21700</c:v>
                </c:pt>
                <c:pt idx="4">
                  <c:v>30000</c:v>
                </c:pt>
              </c:numCache>
            </c:numRef>
          </c:val>
        </c:ser>
        <c:shape val="box"/>
        <c:axId val="69421696"/>
        <c:axId val="69992832"/>
        <c:axId val="0"/>
      </c:bar3DChart>
      <c:catAx>
        <c:axId val="694216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ko-KR"/>
          </a:p>
        </c:txPr>
        <c:crossAx val="69992832"/>
        <c:crosses val="autoZero"/>
        <c:auto val="1"/>
        <c:lblAlgn val="ctr"/>
        <c:lblOffset val="100"/>
      </c:catAx>
      <c:valAx>
        <c:axId val="69992832"/>
        <c:scaling>
          <c:orientation val="minMax"/>
          <c:max val="40000"/>
          <c:min val="0"/>
        </c:scaling>
        <c:axPos val="l"/>
        <c:majorGridlines/>
        <c:numFmt formatCode="_-* #,##0_-;\-* #,##0_-;_-* &quot;-&quot;??_-;_-@_-" sourceLinked="1"/>
        <c:tickLblPos val="nextTo"/>
        <c:txPr>
          <a:bodyPr/>
          <a:lstStyle/>
          <a:p>
            <a:pPr>
              <a:defRPr sz="1400"/>
            </a:pPr>
            <a:endParaRPr lang="ko-KR"/>
          </a:p>
        </c:txPr>
        <c:crossAx val="69421696"/>
        <c:crosses val="autoZero"/>
        <c:crossBetween val="between"/>
        <c:majorUnit val="10000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view3D>
      <c:rAngAx val="1"/>
    </c:view3D>
    <c:plotArea>
      <c:layout/>
      <c:bar3DChart>
        <c:barDir val="col"/>
        <c:grouping val="clustered"/>
        <c:ser>
          <c:idx val="1"/>
          <c:order val="0"/>
          <c:tx>
            <c:strRef>
              <c:f>Sheet3!$A$38</c:f>
              <c:strCache>
                <c:ptCount val="1"/>
                <c:pt idx="0">
                  <c:v>가입자수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2000" b="1">
                    <a:solidFill>
                      <a:srgbClr val="C00000"/>
                    </a:solidFill>
                  </a:defRPr>
                </a:pPr>
                <a:endParaRPr lang="ko-KR"/>
              </a:p>
            </c:txPr>
            <c:showVal val="1"/>
          </c:dLbls>
          <c:cat>
            <c:numRef>
              <c:f>Sheet3!$B$37:$E$37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2016.8</c:v>
                </c:pt>
              </c:numCache>
            </c:numRef>
          </c:cat>
          <c:val>
            <c:numRef>
              <c:f>Sheet3!$B$38:$E$38</c:f>
              <c:numCache>
                <c:formatCode>_-* #,##0_-;\-* #,##0_-;_-* "-"_-;_-@_-</c:formatCode>
                <c:ptCount val="4"/>
                <c:pt idx="0">
                  <c:v>57000</c:v>
                </c:pt>
                <c:pt idx="1">
                  <c:v>95000</c:v>
                </c:pt>
                <c:pt idx="2">
                  <c:v>130000</c:v>
                </c:pt>
                <c:pt idx="3">
                  <c:v>103000</c:v>
                </c:pt>
              </c:numCache>
            </c:numRef>
          </c:val>
        </c:ser>
        <c:shape val="box"/>
        <c:axId val="70021504"/>
        <c:axId val="70023040"/>
        <c:axId val="0"/>
      </c:bar3DChart>
      <c:catAx>
        <c:axId val="700215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ko-KR"/>
          </a:p>
        </c:txPr>
        <c:crossAx val="70023040"/>
        <c:crosses val="autoZero"/>
        <c:auto val="1"/>
        <c:lblAlgn val="ctr"/>
        <c:lblOffset val="100"/>
      </c:catAx>
      <c:valAx>
        <c:axId val="70023040"/>
        <c:scaling>
          <c:orientation val="minMax"/>
        </c:scaling>
        <c:axPos val="l"/>
        <c:majorGridlines/>
        <c:numFmt formatCode="_-* #,##0_-;\-* #,##0_-;_-* &quot;-&quot;_-;_-@_-" sourceLinked="1"/>
        <c:tickLblPos val="nextTo"/>
        <c:txPr>
          <a:bodyPr/>
          <a:lstStyle/>
          <a:p>
            <a:pPr>
              <a:defRPr sz="1600"/>
            </a:pPr>
            <a:endParaRPr lang="ko-KR"/>
          </a:p>
        </c:txPr>
        <c:crossAx val="70021504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view3D>
      <c:rAngAx val="1"/>
    </c:view3D>
    <c:plotArea>
      <c:layout/>
      <c:bar3DChart>
        <c:barDir val="col"/>
        <c:grouping val="clustered"/>
        <c:ser>
          <c:idx val="1"/>
          <c:order val="0"/>
          <c:tx>
            <c:strRef>
              <c:f>Sheet3!$A$47</c:f>
              <c:strCache>
                <c:ptCount val="1"/>
                <c:pt idx="0">
                  <c:v>가입시설수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en-US"/>
                      <a:t> </a:t>
                    </a:r>
                    <a:r>
                      <a:rPr lang="en-US" altLang="en-US" smtClean="0"/>
                      <a:t>1,200 </a:t>
                    </a:r>
                    <a:endParaRPr lang="en-US" alt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en-US"/>
                      <a:t> </a:t>
                    </a:r>
                    <a:r>
                      <a:rPr lang="en-US" altLang="en-US" smtClean="0"/>
                      <a:t>4,400 </a:t>
                    </a:r>
                    <a:endParaRPr lang="en-US" alt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en-US"/>
                      <a:t> </a:t>
                    </a:r>
                    <a:r>
                      <a:rPr lang="en-US" altLang="en-US" smtClean="0"/>
                      <a:t>12,000 </a:t>
                    </a:r>
                    <a:endParaRPr lang="en-US" alt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en-US"/>
                      <a:t> </a:t>
                    </a:r>
                    <a:r>
                      <a:rPr lang="en-US" altLang="en-US" smtClean="0"/>
                      <a:t>10,000 </a:t>
                    </a:r>
                    <a:endParaRPr lang="en-US" alt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C00000"/>
                    </a:solidFill>
                  </a:defRPr>
                </a:pPr>
                <a:endParaRPr lang="ko-KR"/>
              </a:p>
            </c:txPr>
            <c:showVal val="1"/>
          </c:dLbls>
          <c:cat>
            <c:numRef>
              <c:f>Sheet3!$B$46:$E$46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2016.8</c:v>
                </c:pt>
              </c:numCache>
            </c:numRef>
          </c:cat>
          <c:val>
            <c:numRef>
              <c:f>Sheet3!$B$47:$E$47</c:f>
              <c:numCache>
                <c:formatCode>_-* #,##0_-;\-* #,##0_-;_-* "-"_-;_-@_-</c:formatCode>
                <c:ptCount val="4"/>
                <c:pt idx="0">
                  <c:v>1228</c:v>
                </c:pt>
                <c:pt idx="1">
                  <c:v>4448</c:v>
                </c:pt>
                <c:pt idx="2">
                  <c:v>13797</c:v>
                </c:pt>
                <c:pt idx="3">
                  <c:v>10002</c:v>
                </c:pt>
              </c:numCache>
            </c:numRef>
          </c:val>
        </c:ser>
        <c:shape val="box"/>
        <c:axId val="70862720"/>
        <c:axId val="70864256"/>
        <c:axId val="0"/>
      </c:bar3DChart>
      <c:catAx>
        <c:axId val="708627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ko-KR"/>
          </a:p>
        </c:txPr>
        <c:crossAx val="70864256"/>
        <c:crosses val="autoZero"/>
        <c:auto val="1"/>
        <c:lblAlgn val="ctr"/>
        <c:lblOffset val="100"/>
      </c:catAx>
      <c:valAx>
        <c:axId val="70864256"/>
        <c:scaling>
          <c:orientation val="minMax"/>
        </c:scaling>
        <c:axPos val="l"/>
        <c:majorGridlines/>
        <c:numFmt formatCode="_-* #,##0_-;\-* #,##0_-;_-* &quot;-&quot;_-;_-@_-" sourceLinked="1"/>
        <c:tickLblPos val="nextTo"/>
        <c:txPr>
          <a:bodyPr/>
          <a:lstStyle/>
          <a:p>
            <a:pPr>
              <a:defRPr sz="1400"/>
            </a:pPr>
            <a:endParaRPr lang="ko-KR"/>
          </a:p>
        </c:txPr>
        <c:crossAx val="70862720"/>
        <c:crosses val="autoZero"/>
        <c:crossBetween val="between"/>
      </c:valAx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393" cy="4977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3991" y="1"/>
            <a:ext cx="2972392" cy="4977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B6982903-E61E-49DF-8B74-B7735A9E5B3C}" type="datetimeFigureOut">
              <a:rPr lang="ko-KR" altLang="en-US" smtClean="0"/>
              <a:pPr/>
              <a:t>2016-10-01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7911"/>
            <a:ext cx="2972393" cy="497763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3991" y="9447911"/>
            <a:ext cx="2972392" cy="497763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1BD73391-06DC-421E-A1D0-A471FBF344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25335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29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076" y="0"/>
            <a:ext cx="2972289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074B38A3-5E85-4551-B63F-CE8BB1B3960F}" type="datetimeFigureOut">
              <a:rPr lang="ko-KR" altLang="en-US" smtClean="0"/>
              <a:pPr/>
              <a:t>2016-10-01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363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291" y="4724956"/>
            <a:ext cx="5485420" cy="4476274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8318"/>
            <a:ext cx="297229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076" y="9448318"/>
            <a:ext cx="2972289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6782DD71-BB79-4E89-8ADB-5515EC6CC3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9580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2DD71-BB79-4E89-8ADB-5515EC6CC3BD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027859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2DD71-BB79-4E89-8ADB-5515EC6CC3BD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54302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46D6-53E9-4932-8D97-683262950A43}" type="datetime1">
              <a:rPr lang="ko-KR" altLang="en-US" smtClean="0"/>
              <a:pPr/>
              <a:t>2016-10-01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D9A9-45B2-4C8B-9116-4AB7637DA6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3114-F804-4AF3-A9D2-D29EA65BF64B}" type="datetime1">
              <a:rPr lang="ko-KR" altLang="en-US" smtClean="0"/>
              <a:pPr/>
              <a:t>2016-10-01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D9A9-45B2-4C8B-9116-4AB7637DA6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FD1F-F86A-46DF-8FD6-8B982E24E081}" type="datetime1">
              <a:rPr lang="ko-KR" altLang="en-US" smtClean="0"/>
              <a:pPr/>
              <a:t>2016-10-01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D9A9-45B2-4C8B-9116-4AB7637DA6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DA64-CDCD-4FD5-A350-36D0A0AEF4D5}" type="datetime1">
              <a:rPr lang="ko-KR" altLang="en-US" smtClean="0"/>
              <a:pPr/>
              <a:t>2016-10-01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D9A9-45B2-4C8B-9116-4AB7637DA6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725B-F55A-4B6F-BC72-96DA74EB001C}" type="datetime1">
              <a:rPr lang="ko-KR" altLang="en-US" smtClean="0"/>
              <a:pPr/>
              <a:t>2016-10-01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D9A9-45B2-4C8B-9116-4AB7637DA6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84B2-488B-4F0B-AC08-54339580F5CF}" type="datetime1">
              <a:rPr lang="ko-KR" altLang="en-US" smtClean="0"/>
              <a:pPr/>
              <a:t>2016-10-01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D9A9-45B2-4C8B-9116-4AB7637DA6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4FD4-D717-4614-BB1E-ADF19BD9CF6E}" type="datetime1">
              <a:rPr lang="ko-KR" altLang="en-US" smtClean="0"/>
              <a:pPr/>
              <a:t>2016-10-01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D9A9-45B2-4C8B-9116-4AB7637DA6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6E32-2026-45C5-94CF-0C3F1CBCA62C}" type="datetime1">
              <a:rPr lang="ko-KR" altLang="en-US" smtClean="0"/>
              <a:pPr/>
              <a:t>2016-10-01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D9A9-45B2-4C8B-9116-4AB7637DA6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E57E-FB6B-4AEE-A237-C00F61B4FADB}" type="datetime1">
              <a:rPr lang="ko-KR" altLang="en-US" smtClean="0"/>
              <a:pPr/>
              <a:t>2016-10-01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D9A9-45B2-4C8B-9116-4AB7637DA6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B463-9742-44B8-A72A-1F5EE2020F67}" type="datetime1">
              <a:rPr lang="ko-KR" altLang="en-US" smtClean="0"/>
              <a:pPr/>
              <a:t>2016-10-01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D9A9-45B2-4C8B-9116-4AB7637DA6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4683-3825-48E9-8709-F0A672730D77}" type="datetime1">
              <a:rPr lang="ko-KR" altLang="en-US" smtClean="0"/>
              <a:pPr/>
              <a:t>2016-10-01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D9A9-45B2-4C8B-9116-4AB7637DA6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73C12-4CF7-4AD3-972F-5769985A636E}" type="datetime1">
              <a:rPr lang="ko-KR" altLang="en-US" smtClean="0"/>
              <a:pPr/>
              <a:t>2016-10-01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CD9A9-45B2-4C8B-9116-4AB7637DA6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42844" y="152400"/>
            <a:ext cx="8848756" cy="6562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 descr="로고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12" y="5500702"/>
            <a:ext cx="3339736" cy="642942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>
            <a:off x="539552" y="4033134"/>
            <a:ext cx="794170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00496" y="4147940"/>
            <a:ext cx="460395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Oct. 2016.</a:t>
            </a:r>
          </a:p>
          <a:p>
            <a:pPr algn="r"/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US" altLang="ko-KR" sz="5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Cho, Sung </a:t>
            </a:r>
            <a:r>
              <a:rPr lang="en-US" altLang="ko-KR" sz="2800" b="1" dirty="0" err="1" smtClean="0">
                <a:latin typeface="Arial" pitchFamily="34" charset="0"/>
                <a:cs typeface="Arial" pitchFamily="34" charset="0"/>
              </a:rPr>
              <a:t>Chul</a:t>
            </a:r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Chairman of The Board 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089" y="332656"/>
            <a:ext cx="769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>
                    <a:lumMod val="50000"/>
                  </a:schemeClr>
                </a:solidFill>
                <a:ea typeface="HY헤드라인M" pitchFamily="18" charset="-127"/>
              </a:rPr>
              <a:t>The First Asia-Pacific Summit of Social workers in Russia</a:t>
            </a:r>
            <a:endParaRPr lang="ko-KR" altLang="en-US" b="1" dirty="0">
              <a:solidFill>
                <a:schemeClr val="bg1">
                  <a:lumMod val="50000"/>
                </a:schemeClr>
              </a:solidFill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926" y="716623"/>
            <a:ext cx="8381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Symposium   &lt; International models of social support of social workers and clients</a:t>
            </a:r>
          </a:p>
          <a:p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: health, finance, risks at the welfare facilities &gt;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3" name="그림 3" descr="악수_A4.jpg"/>
          <p:cNvPicPr>
            <a:picLocks noChangeAspect="1"/>
          </p:cNvPicPr>
          <p:nvPr/>
        </p:nvPicPr>
        <p:blipFill>
          <a:blip r:embed="rId3"/>
          <a:srcRect l="2452" t="34115" r="2454" b="16400"/>
          <a:stretch>
            <a:fillRect/>
          </a:stretch>
        </p:blipFill>
        <p:spPr bwMode="auto">
          <a:xfrm>
            <a:off x="539552" y="4031245"/>
            <a:ext cx="335731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50448" y="2017301"/>
            <a:ext cx="8228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An Introduction to Social Welfare Cooperative in Korea</a:t>
            </a:r>
          </a:p>
          <a:p>
            <a:pPr algn="ctr"/>
            <a:endParaRPr lang="en-US" altLang="ko-K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Y헤드라인M" pitchFamily="18" charset="-127"/>
              <a:cs typeface="Arial" pitchFamily="34" charset="0"/>
            </a:endParaRPr>
          </a:p>
          <a:p>
            <a:pPr algn="ctr"/>
            <a:r>
              <a:rPr lang="en-US" altLang="ko-KR" b="1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For </a:t>
            </a:r>
            <a:r>
              <a:rPr lang="en-US" altLang="ko-KR" b="1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the better treatment of social welfare </a:t>
            </a:r>
            <a:r>
              <a:rPr lang="en-US" altLang="ko-KR" b="1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workers &amp; </a:t>
            </a:r>
          </a:p>
          <a:p>
            <a:pPr algn="ctr"/>
            <a:r>
              <a:rPr lang="en-US" altLang="ko-KR" b="1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risk </a:t>
            </a:r>
            <a:r>
              <a:rPr lang="en-US" altLang="ko-KR" b="1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management of social welfare facilities</a:t>
            </a:r>
            <a:r>
              <a:rPr lang="ko-KR" altLang="en-US" b="1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endParaRPr lang="en-US" altLang="ko-KR" b="1" dirty="0">
              <a:latin typeface="Arial" pitchFamily="34" charset="0"/>
              <a:ea typeface="HY헤드라인M" pitchFamily="18" charset="-127"/>
              <a:cs typeface="Arial" pitchFamily="34" charset="0"/>
            </a:endParaRPr>
          </a:p>
          <a:p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3561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0" y="642918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5857884" y="-24"/>
            <a:ext cx="3286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fontAlgn="base"/>
            <a:r>
              <a:rPr lang="en-US" altLang="ko-KR" sz="1400" i="1" dirty="0" smtClean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Korea Social Welfare Credit Union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5516" y="710986"/>
            <a:ext cx="882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spc="-15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 Remarks</a:t>
            </a:r>
            <a:r>
              <a:rPr lang="ko-KR" altLang="en-US" sz="1600" b="1" spc="-15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altLang="ko-KR" sz="1600" b="1" spc="-15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: Main contents of “the Act on Treatment and Promotion of Status of Social Workers, etc.</a:t>
            </a:r>
            <a:r>
              <a:rPr lang="en-US" altLang="ko-KR" sz="1600" b="1" spc="-15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ko-KR" altLang="en-US" sz="1600" b="1" spc="-15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ko-KR" sz="1600" b="1" spc="-15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D9A9-45B2-4C8B-9116-4AB7637DA693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67544" y="1172651"/>
            <a:ext cx="764728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b="1" dirty="0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Article 1 (Purpose) The purpose of this Act is to contribute the enhancement of social welfare through the improvement of treatment and promotion of status of social welfare workers etc. </a:t>
            </a:r>
          </a:p>
          <a:p>
            <a:pPr algn="just"/>
            <a:endParaRPr lang="en-US" altLang="ko-KR" sz="1400" b="1" dirty="0" smtClean="0">
              <a:solidFill>
                <a:srgbClr val="C0000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just"/>
            <a:r>
              <a:rPr lang="en-US" altLang="ko-KR" sz="1400" b="1" dirty="0" smtClean="0">
                <a:solidFill>
                  <a:srgbClr val="C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Article 3 (Improvement of treatment and status for social workers etc.) </a:t>
            </a:r>
            <a:r>
              <a:rPr lang="en-US" altLang="ko-KR" sz="1400" b="1" spc="-1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①</a:t>
            </a:r>
            <a:r>
              <a:rPr lang="en-US" altLang="ko-KR" sz="1400" b="1" dirty="0" smtClean="0">
                <a:solidFill>
                  <a:srgbClr val="C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The State and local government shall make proactive efforts to improve treatment and promotion of status of social workers etc. </a:t>
            </a:r>
            <a:endParaRPr lang="en-US" altLang="ko-KR" sz="1400" b="1" dirty="0">
              <a:solidFill>
                <a:srgbClr val="C0000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just"/>
            <a:r>
              <a:rPr lang="en-US" altLang="ko-KR" sz="1400" spc="-150" dirty="0" smtClean="0">
                <a:latin typeface="Arial" pitchFamily="34" charset="0"/>
                <a:cs typeface="Arial" pitchFamily="34" charset="0"/>
              </a:rPr>
              <a:t>② </a:t>
            </a:r>
            <a:r>
              <a:rPr lang="en-US" altLang="ko-KR" sz="1400" dirty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The State and local government shall make </a:t>
            </a:r>
            <a:r>
              <a:rPr lang="en-US" altLang="ko-KR" sz="1400" dirty="0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efforts to</a:t>
            </a:r>
            <a:r>
              <a:rPr lang="en-US" altLang="ko-KR" sz="1400" dirty="0" smtClean="0">
                <a:solidFill>
                  <a:srgbClr val="C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increase the remuneration of social welfare workers to the remuneration level of government employees taking care of social welfare service.</a:t>
            </a:r>
            <a:endParaRPr lang="en-US" altLang="ko-KR" sz="1400" spc="-15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ko-KR" sz="1400" spc="-150" dirty="0" smtClean="0">
                <a:latin typeface="Arial" pitchFamily="34" charset="0"/>
                <a:cs typeface="Arial" pitchFamily="34" charset="0"/>
              </a:rPr>
              <a:t>③ </a:t>
            </a:r>
            <a:r>
              <a:rPr lang="en-US" altLang="ko-KR" sz="1400" dirty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The </a:t>
            </a:r>
            <a:r>
              <a:rPr lang="en-US" altLang="ko-KR" sz="1400" dirty="0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Minister of Health &amp; Welfare and the head of local government shall research the remuneration level and other payment conditions of social welfare workers every 3 years.</a:t>
            </a:r>
            <a:endParaRPr lang="en-US" altLang="ko-KR" sz="1400" spc="-150" dirty="0" smtClean="0">
              <a:latin typeface="Arial" pitchFamily="34" charset="0"/>
              <a:cs typeface="Arial" pitchFamily="34" charset="0"/>
            </a:endParaRPr>
          </a:p>
          <a:p>
            <a:pPr marL="0" lvl="1" algn="just"/>
            <a:endParaRPr lang="en-US" altLang="ko-KR" sz="1400" b="1" dirty="0" smtClean="0">
              <a:solidFill>
                <a:srgbClr val="C0000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marL="0" lvl="1" algn="just"/>
            <a:r>
              <a:rPr lang="en-US" altLang="ko-KR" sz="1400" b="1" dirty="0" smtClean="0">
                <a:solidFill>
                  <a:srgbClr val="C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Article </a:t>
            </a:r>
            <a:r>
              <a:rPr lang="en-US" altLang="ko-KR" sz="1400" b="1" dirty="0">
                <a:solidFill>
                  <a:srgbClr val="C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4 (Korea Social Welfare Credit Union) </a:t>
            </a:r>
            <a:r>
              <a:rPr lang="ko-KR" altLang="en-US" sz="1400" b="1" dirty="0">
                <a:solidFill>
                  <a:srgbClr val="C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① </a:t>
            </a:r>
            <a:r>
              <a:rPr lang="en-US" altLang="ko-KR" sz="1400" b="1" dirty="0">
                <a:solidFill>
                  <a:srgbClr val="C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Korea Social Welfare Credit Union can be established with the approval of Minister of Health &amp; Welfare to improve the economic stability and welfare of social  service workforce.  </a:t>
            </a:r>
          </a:p>
          <a:p>
            <a:pPr algn="just"/>
            <a:endParaRPr lang="en-US" altLang="ko-KR" sz="1400" b="1" dirty="0" smtClean="0"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just"/>
            <a:r>
              <a:rPr lang="en-US" altLang="ko-KR" sz="14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Article 6</a:t>
            </a:r>
            <a:r>
              <a:rPr lang="en-US" altLang="ko-KR" sz="1400" b="1" dirty="0" smtClean="0">
                <a:solidFill>
                  <a:srgbClr val="C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4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(Business)</a:t>
            </a:r>
            <a:r>
              <a:rPr lang="en-US" altLang="ko-KR" sz="1400" b="1" spc="-150" dirty="0" smtClean="0">
                <a:latin typeface="Arial" pitchFamily="34" charset="0"/>
                <a:cs typeface="Arial" pitchFamily="34" charset="0"/>
              </a:rPr>
              <a:t> ① </a:t>
            </a:r>
            <a:r>
              <a:rPr lang="en-US" altLang="ko-KR" sz="14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Korea Social Welfare Credit Union shall carry out the business of the following subparagraphs in order to achieve the purpose</a:t>
            </a:r>
            <a:r>
              <a:rPr lang="en-US" altLang="ko-KR" sz="1400" b="1" spc="-15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US" altLang="ko-KR" sz="14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Long-term savings business for members</a:t>
            </a:r>
          </a:p>
          <a:p>
            <a:pPr marL="342900" indent="-342900" algn="just">
              <a:buAutoNum type="arabicPeriod"/>
            </a:pPr>
            <a:r>
              <a:rPr lang="en-US" altLang="ko-KR" sz="14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Insurance business associated with safety and fire etc. in social welfare facility.</a:t>
            </a:r>
          </a:p>
          <a:p>
            <a:pPr marL="342900" indent="-342900" algn="just">
              <a:buAutoNum type="arabicPeriod"/>
            </a:pPr>
            <a:r>
              <a:rPr lang="en-US" altLang="ko-KR" sz="14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Fundraising business</a:t>
            </a:r>
          </a:p>
          <a:p>
            <a:pPr marL="342900" indent="-342900" algn="just">
              <a:buAutoNum type="arabicPeriod"/>
            </a:pPr>
            <a:r>
              <a:rPr lang="en-US" altLang="ko-KR" sz="14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Welfare benefits for members</a:t>
            </a:r>
            <a:endParaRPr lang="en-US" altLang="ko-KR" sz="1400" b="1" spc="-15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AutoNum type="arabicPeriod"/>
            </a:pPr>
            <a:r>
              <a:rPr lang="en-US" altLang="ko-KR" sz="14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The additional business stated in the Article of Incorporation, which is related to subparagraphs of Article6.</a:t>
            </a:r>
            <a:endParaRPr lang="en-US" altLang="ko-KR" sz="1400" b="1" spc="-15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467544" y="1124744"/>
            <a:ext cx="764728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7418" y="-26286"/>
            <a:ext cx="6436830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I-2. Historic milestone</a:t>
            </a:r>
          </a:p>
        </p:txBody>
      </p:sp>
    </p:spTree>
    <p:extLst>
      <p:ext uri="{BB962C8B-B14F-4D97-AF65-F5344CB8AC3E}">
        <p14:creationId xmlns="" xmlns:p14="http://schemas.microsoft.com/office/powerpoint/2010/main" val="163796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0" y="642918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5857884" y="-24"/>
            <a:ext cx="3286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fontAlgn="base"/>
            <a:r>
              <a:rPr lang="en-US" altLang="ko-KR" sz="1400" i="1" dirty="0" smtClean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Korea Social Welfare Credit Union</a:t>
            </a: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D9A9-45B2-4C8B-9116-4AB7637DA693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2" name="shapeid_111"/>
          <p:cNvSpPr>
            <a:spLocks noChangeArrowheads="1"/>
          </p:cNvSpPr>
          <p:nvPr/>
        </p:nvSpPr>
        <p:spPr bwMode="auto">
          <a:xfrm>
            <a:off x="428625" y="1095375"/>
            <a:ext cx="1790700" cy="1099964"/>
          </a:xfrm>
          <a:prstGeom prst="rect">
            <a:avLst/>
          </a:prstGeom>
          <a:solidFill>
            <a:srgbClr val="DBEEF3"/>
          </a:solidFill>
          <a:ln w="9525">
            <a:solidFill>
              <a:srgbClr val="B7DEE8"/>
            </a:solidFill>
            <a:miter lim="800000"/>
            <a:headEnd/>
            <a:tailEnd/>
          </a:ln>
        </p:spPr>
        <p:txBody>
          <a:bodyPr vert="horz" wrap="square" lIns="91440" tIns="0" rIns="9144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Purpose of foundation</a:t>
            </a:r>
            <a:endParaRPr kumimoji="1" 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</p:txBody>
      </p:sp>
      <p:sp>
        <p:nvSpPr>
          <p:cNvPr id="4" name="shapeid_112"/>
          <p:cNvSpPr>
            <a:spLocks noChangeArrowheads="1"/>
          </p:cNvSpPr>
          <p:nvPr/>
        </p:nvSpPr>
        <p:spPr bwMode="auto">
          <a:xfrm>
            <a:off x="2352675" y="1090832"/>
            <a:ext cx="6362700" cy="898008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marL="285750" marR="0" lvl="0" indent="-28575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1" lang="en-US" altLang="ko-K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improve and promote the status of social welfare workforce</a:t>
            </a:r>
            <a:endParaRPr kumimoji="1" lang="en-US" altLang="ko-KR" sz="1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To support risk management</a:t>
            </a:r>
            <a:r>
              <a:rPr kumimoji="1" lang="en-US" altLang="ko-KR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of social welfare facilities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*</a:t>
            </a:r>
            <a:r>
              <a:rPr kumimoji="1" lang="ko-KR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1" 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hapeid_115"/>
          <p:cNvSpPr>
            <a:spLocks noChangeArrowheads="1"/>
          </p:cNvSpPr>
          <p:nvPr/>
        </p:nvSpPr>
        <p:spPr bwMode="auto">
          <a:xfrm>
            <a:off x="428625" y="2996952"/>
            <a:ext cx="1790700" cy="3240359"/>
          </a:xfrm>
          <a:prstGeom prst="rect">
            <a:avLst/>
          </a:prstGeom>
          <a:solidFill>
            <a:srgbClr val="DBEEF3"/>
          </a:solidFill>
          <a:ln w="9525">
            <a:solidFill>
              <a:srgbClr val="B7DEE8"/>
            </a:solidFill>
            <a:miter lim="800000"/>
            <a:headEnd/>
            <a:tailEnd/>
          </a:ln>
        </p:spPr>
        <p:txBody>
          <a:bodyPr vert="horz" wrap="square" lIns="91440" tIns="144780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History</a:t>
            </a:r>
            <a:endParaRPr kumimoji="1" 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</p:txBody>
      </p:sp>
      <p:sp>
        <p:nvSpPr>
          <p:cNvPr id="12" name="shapeid_116"/>
          <p:cNvSpPr>
            <a:spLocks noChangeArrowheads="1"/>
          </p:cNvSpPr>
          <p:nvPr/>
        </p:nvSpPr>
        <p:spPr bwMode="auto">
          <a:xfrm>
            <a:off x="2352675" y="2996952"/>
            <a:ext cx="6362700" cy="3240359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400" b="0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(’</a:t>
            </a:r>
            <a:r>
              <a:rPr kumimoji="1" lang="en-US" altLang="ko-KR" sz="1400" b="0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Mar. ‘</a:t>
            </a:r>
            <a:r>
              <a:rPr kumimoji="1" lang="ko-KR" altLang="ko-KR" sz="1400" b="0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12.)  </a:t>
            </a:r>
            <a:r>
              <a:rPr kumimoji="1" lang="en-US" altLang="ko-KR" sz="1400" b="0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ko-KR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Launched long-term savings product</a:t>
            </a:r>
            <a:endParaRPr kumimoji="1" lang="en-US" altLang="ko-KR" sz="1400" b="0" i="0" u="none" strike="noStrike" cap="none" spc="-150" normalizeH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400" b="0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(’</a:t>
            </a:r>
            <a:r>
              <a:rPr kumimoji="1" lang="en-US" altLang="ko-KR" sz="1400" b="0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Feb. ‘</a:t>
            </a:r>
            <a:r>
              <a:rPr kumimoji="1" lang="ko-KR" altLang="ko-KR" sz="1400" b="0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13)</a:t>
            </a:r>
            <a:r>
              <a:rPr kumimoji="1" lang="en-US" altLang="ko-KR" sz="1400" b="0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1" lang="en-US" altLang="ko-KR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Commenced insurance business for social welfare facilities</a:t>
            </a: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0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(Jul. ‘</a:t>
            </a:r>
            <a:r>
              <a:rPr kumimoji="1" lang="ko-KR" altLang="ko-KR" sz="1400" b="0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13)  </a:t>
            </a:r>
            <a:r>
              <a:rPr kumimoji="1" lang="en-US" altLang="ko-KR" sz="1400" b="0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  Launched</a:t>
            </a:r>
            <a:r>
              <a:rPr kumimoji="1" lang="en-US" altLang="ko-KR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accident protection insurance product with the government </a:t>
            </a: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ko-KR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subsidy</a:t>
            </a:r>
            <a:endParaRPr kumimoji="1" lang="en-US" altLang="ko-KR" sz="1400" b="0" i="0" u="none" strike="noStrike" cap="none" spc="-150" normalizeH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400" b="0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1" lang="en-US" altLang="ko-KR" sz="1400" b="0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Jun. </a:t>
            </a:r>
            <a:r>
              <a:rPr kumimoji="1" lang="ko-KR" altLang="ko-KR" sz="1400" b="0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’14) </a:t>
            </a:r>
            <a:r>
              <a:rPr kumimoji="1" lang="en-US" altLang="ko-KR" sz="1400" b="0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ko-KR" sz="1400" spc="-1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Launched</a:t>
            </a:r>
            <a:r>
              <a:rPr kumimoji="1" lang="en-US" altLang="ko-KR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the general liability insurance products of social welfare </a:t>
            </a: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ko-KR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facilities, which are the compulsory insurance/ Commenced safety </a:t>
            </a: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ko-KR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management training business</a:t>
            </a:r>
            <a:endParaRPr kumimoji="1" lang="en-US" altLang="ko-KR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400" b="0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1" lang="en-US" altLang="ko-KR" sz="1400" b="0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Apr. </a:t>
            </a:r>
            <a:r>
              <a:rPr kumimoji="1" lang="ko-KR" altLang="ko-KR" sz="1400" b="0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’15) </a:t>
            </a:r>
            <a:r>
              <a:rPr kumimoji="1" lang="en-US" altLang="ko-KR" sz="1400" b="0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1" lang="en-US" altLang="ko-KR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Hosted healing concert “the Bliss” for social welfare workers</a:t>
            </a:r>
            <a:endParaRPr kumimoji="1" lang="en-US" altLang="ko-KR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400" b="0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1" lang="en-US" altLang="ko-KR" sz="1400" b="0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Jun. </a:t>
            </a:r>
            <a:r>
              <a:rPr kumimoji="1" lang="ko-KR" altLang="ko-KR" sz="1400" b="0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’15)  </a:t>
            </a:r>
            <a:r>
              <a:rPr kumimoji="1" lang="en-US" altLang="ko-KR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Commenced safety inspection service for facilities with free of charge</a:t>
            </a:r>
            <a:endParaRPr kumimoji="1" lang="en-US" altLang="ko-KR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7422" y="1988840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ko-K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Korea, the operator of a social welfare facility should purchase liability insurance compensating for losses caused by fire or safety accidents and Korea social welfare credit union is able to provide liability insurance products.</a:t>
            </a:r>
            <a:endParaRPr lang="en-US" altLang="ko-KR" sz="1200" spc="-150" dirty="0" smtClean="0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610" y="-3413"/>
            <a:ext cx="643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II-1. Korea Social Welfare Credit Union</a:t>
            </a:r>
          </a:p>
        </p:txBody>
      </p:sp>
    </p:spTree>
    <p:extLst>
      <p:ext uri="{BB962C8B-B14F-4D97-AF65-F5344CB8AC3E}">
        <p14:creationId xmlns="" xmlns:p14="http://schemas.microsoft.com/office/powerpoint/2010/main" val="163796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0" y="642918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5857884" y="-24"/>
            <a:ext cx="3286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fontAlgn="base"/>
            <a:r>
              <a:rPr lang="en-US" altLang="ko-KR" sz="1400" i="1" dirty="0" smtClean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Korea Social Welfare Credit Union</a:t>
            </a: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D9A9-45B2-4C8B-9116-4AB7637DA693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2" name="shapeid_111"/>
          <p:cNvSpPr>
            <a:spLocks noChangeArrowheads="1"/>
          </p:cNvSpPr>
          <p:nvPr/>
        </p:nvSpPr>
        <p:spPr bwMode="auto">
          <a:xfrm>
            <a:off x="2805335" y="2852936"/>
            <a:ext cx="1790700" cy="549982"/>
          </a:xfrm>
          <a:prstGeom prst="rect">
            <a:avLst/>
          </a:prstGeom>
          <a:solidFill>
            <a:srgbClr val="DBEEF3"/>
          </a:solidFill>
          <a:ln w="9525">
            <a:solidFill>
              <a:srgbClr val="B7DEE8"/>
            </a:solidFill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Chairman</a:t>
            </a:r>
            <a:endParaRPr kumimoji="1" 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hapeid_112"/>
          <p:cNvSpPr>
            <a:spLocks noChangeArrowheads="1"/>
          </p:cNvSpPr>
          <p:nvPr/>
        </p:nvSpPr>
        <p:spPr bwMode="auto">
          <a:xfrm>
            <a:off x="2805335" y="3762958"/>
            <a:ext cx="1790700" cy="54998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General Manager</a:t>
            </a:r>
            <a:endParaRPr kumimoji="1" 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434" y="764704"/>
            <a:ext cx="8237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spc="-15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Organization 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597122" y="1411678"/>
            <a:ext cx="40328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9552" y="1493191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Chairman</a:t>
            </a:r>
            <a:r>
              <a:rPr lang="ko-KR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Cho, Sung </a:t>
            </a:r>
            <a:r>
              <a:rPr lang="en-US" altLang="ko-KR" sz="2000" b="1" dirty="0" err="1" smtClean="0">
                <a:latin typeface="Arial" pitchFamily="34" charset="0"/>
                <a:cs typeface="Arial" pitchFamily="34" charset="0"/>
              </a:rPr>
              <a:t>Chul</a:t>
            </a:r>
            <a:endParaRPr lang="en-US" altLang="ko-KR" sz="20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1 Division, 3 Departments</a:t>
            </a:r>
            <a:r>
              <a:rPr lang="ko-KR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(Total</a:t>
            </a:r>
            <a:r>
              <a:rPr lang="ko-KR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35 employees)</a:t>
            </a:r>
          </a:p>
        </p:txBody>
      </p:sp>
      <p:sp>
        <p:nvSpPr>
          <p:cNvPr id="16" name="shapeid_112"/>
          <p:cNvSpPr>
            <a:spLocks noChangeArrowheads="1"/>
          </p:cNvSpPr>
          <p:nvPr/>
        </p:nvSpPr>
        <p:spPr bwMode="auto">
          <a:xfrm>
            <a:off x="2821269" y="4740050"/>
            <a:ext cx="1790700" cy="54998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Insurance Dept</a:t>
            </a:r>
            <a:r>
              <a:rPr kumimoji="1" lang="en-US" altLang="ko-KR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1" 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hapeid_112"/>
          <p:cNvSpPr>
            <a:spLocks noChangeArrowheads="1"/>
          </p:cNvSpPr>
          <p:nvPr/>
        </p:nvSpPr>
        <p:spPr bwMode="auto">
          <a:xfrm>
            <a:off x="722872" y="4727198"/>
            <a:ext cx="1790700" cy="54998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Management Support Dept.</a:t>
            </a:r>
            <a:endParaRPr kumimoji="1" lang="ko-K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hapeid_112"/>
          <p:cNvSpPr>
            <a:spLocks noChangeArrowheads="1"/>
          </p:cNvSpPr>
          <p:nvPr/>
        </p:nvSpPr>
        <p:spPr bwMode="auto">
          <a:xfrm>
            <a:off x="4869532" y="4727198"/>
            <a:ext cx="1790700" cy="54998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Public Relation Dept.</a:t>
            </a:r>
            <a:endParaRPr kumimoji="1" lang="ko-K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shapeid_111"/>
          <p:cNvSpPr>
            <a:spLocks noChangeArrowheads="1"/>
          </p:cNvSpPr>
          <p:nvPr/>
        </p:nvSpPr>
        <p:spPr bwMode="auto">
          <a:xfrm>
            <a:off x="4877386" y="2873166"/>
            <a:ext cx="3871078" cy="52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dirty="0" smtClean="0">
                <a:latin typeface="Arial" pitchFamily="34" charset="0"/>
                <a:cs typeface="Arial" pitchFamily="34" charset="0"/>
              </a:rPr>
              <a:t>Board of Representatives</a:t>
            </a:r>
            <a:r>
              <a:rPr kumimoji="1" lang="ko-KR" alt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ko-KR" sz="1400" dirty="0" smtClean="0">
                <a:latin typeface="Arial" pitchFamily="34" charset="0"/>
                <a:cs typeface="Arial" pitchFamily="34" charset="0"/>
              </a:rPr>
              <a:t>/ </a:t>
            </a:r>
          </a:p>
          <a:p>
            <a:pPr marL="0" marR="0" lvl="0" indent="0" algn="ctr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dirty="0" smtClean="0">
                <a:latin typeface="Arial" pitchFamily="34" charset="0"/>
                <a:cs typeface="Arial" pitchFamily="34" charset="0"/>
              </a:rPr>
              <a:t>Board of Directors </a:t>
            </a:r>
            <a:r>
              <a:rPr kumimoji="1" lang="en-US" altLang="ko-KR" sz="1200" dirty="0" smtClean="0">
                <a:latin typeface="Arial" pitchFamily="34" charset="0"/>
                <a:cs typeface="Arial" pitchFamily="34" charset="0"/>
              </a:rPr>
              <a:t>(including non-standing auditor)</a:t>
            </a:r>
            <a:endParaRPr kumimoji="1" 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shapeid_112"/>
          <p:cNvSpPr>
            <a:spLocks noChangeArrowheads="1"/>
          </p:cNvSpPr>
          <p:nvPr/>
        </p:nvSpPr>
        <p:spPr bwMode="auto">
          <a:xfrm>
            <a:off x="6957764" y="4715184"/>
            <a:ext cx="1790700" cy="54998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Call center</a:t>
            </a:r>
            <a:endParaRPr kumimoji="1" 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hapeid_112"/>
          <p:cNvSpPr>
            <a:spLocks noChangeArrowheads="1"/>
          </p:cNvSpPr>
          <p:nvPr/>
        </p:nvSpPr>
        <p:spPr bwMode="auto">
          <a:xfrm>
            <a:off x="5787459" y="3777026"/>
            <a:ext cx="1952893" cy="54998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Compliance officer</a:t>
            </a:r>
            <a:endParaRPr kumimoji="1" 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직선 연결선 6"/>
          <p:cNvCxnSpPr>
            <a:stCxn id="2" idx="2"/>
            <a:endCxn id="4" idx="0"/>
          </p:cNvCxnSpPr>
          <p:nvPr/>
        </p:nvCxnSpPr>
        <p:spPr>
          <a:xfrm>
            <a:off x="3700685" y="3402918"/>
            <a:ext cx="0" cy="3600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1618222" y="4507028"/>
            <a:ext cx="413404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1618222" y="4507028"/>
            <a:ext cx="0" cy="20610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5752264" y="4513228"/>
            <a:ext cx="0" cy="20610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6610" y="5605816"/>
            <a:ext cx="8391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Homepage/telephone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www.kwcu.or.kr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/ 822-3775-8899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Address: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8F Korea Financial IT Building, 23, 69 </a:t>
            </a:r>
            <a:r>
              <a:rPr lang="en-US" altLang="ko-KR" sz="1400" dirty="0" err="1" smtClean="0">
                <a:latin typeface="Arial" pitchFamily="34" charset="0"/>
                <a:cs typeface="Arial" pitchFamily="34" charset="0"/>
              </a:rPr>
              <a:t>gil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400" dirty="0" err="1" smtClean="0">
                <a:latin typeface="Arial" pitchFamily="34" charset="0"/>
                <a:cs typeface="Arial" pitchFamily="34" charset="0"/>
              </a:rPr>
              <a:t>Yeoidaepang-ro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400" dirty="0" err="1" smtClean="0">
                <a:latin typeface="Arial" pitchFamily="34" charset="0"/>
                <a:cs typeface="Arial" pitchFamily="34" charset="0"/>
              </a:rPr>
              <a:t>Yongdungpo-gu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, Seoul, Korea</a:t>
            </a:r>
          </a:p>
        </p:txBody>
      </p:sp>
      <p:cxnSp>
        <p:nvCxnSpPr>
          <p:cNvPr id="30" name="직선 연결선 29"/>
          <p:cNvCxnSpPr>
            <a:stCxn id="4" idx="2"/>
            <a:endCxn id="16" idx="0"/>
          </p:cNvCxnSpPr>
          <p:nvPr/>
        </p:nvCxnSpPr>
        <p:spPr>
          <a:xfrm>
            <a:off x="3700685" y="4312940"/>
            <a:ext cx="15934" cy="4271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6610" y="-3413"/>
            <a:ext cx="643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II-1. Korea Social Welfare Credit Union</a:t>
            </a:r>
          </a:p>
        </p:txBody>
      </p:sp>
    </p:spTree>
    <p:extLst>
      <p:ext uri="{BB962C8B-B14F-4D97-AF65-F5344CB8AC3E}">
        <p14:creationId xmlns="" xmlns:p14="http://schemas.microsoft.com/office/powerpoint/2010/main" val="1201908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0" y="642918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5857884" y="-24"/>
            <a:ext cx="3286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fontAlgn="base"/>
            <a:r>
              <a:rPr lang="en-US" altLang="ko-KR" sz="1400" i="1" dirty="0" smtClean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Korea Social Welfare Credit Union</a:t>
            </a: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D9A9-45B2-4C8B-9116-4AB7637DA693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2" name="shapeid_111"/>
          <p:cNvSpPr>
            <a:spLocks noChangeArrowheads="1"/>
          </p:cNvSpPr>
          <p:nvPr/>
        </p:nvSpPr>
        <p:spPr bwMode="auto">
          <a:xfrm>
            <a:off x="428625" y="1095374"/>
            <a:ext cx="1790700" cy="1541537"/>
          </a:xfrm>
          <a:prstGeom prst="rect">
            <a:avLst/>
          </a:prstGeom>
          <a:solidFill>
            <a:srgbClr val="DBEEF3"/>
          </a:solidFill>
          <a:ln w="9525">
            <a:solidFill>
              <a:srgbClr val="B7DEE8"/>
            </a:solidFill>
            <a:miter lim="800000"/>
            <a:headEnd/>
            <a:tailEnd/>
          </a:ln>
        </p:spPr>
        <p:txBody>
          <a:bodyPr vert="horz" wrap="square" lIns="91440" tIns="0" rIns="9144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Membership eligibility</a:t>
            </a:r>
            <a:endParaRPr kumimoji="1" 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hapeid_112"/>
          <p:cNvSpPr>
            <a:spLocks noChangeArrowheads="1"/>
          </p:cNvSpPr>
          <p:nvPr/>
        </p:nvSpPr>
        <p:spPr bwMode="auto">
          <a:xfrm>
            <a:off x="2352675" y="1090831"/>
            <a:ext cx="6362700" cy="1541537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marL="285750" marR="0" lvl="0" indent="-28575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1" lang="en-US" altLang="ko-KR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All facilities for the elderly,</a:t>
            </a:r>
            <a:r>
              <a:rPr kumimoji="1" lang="en-US" altLang="ko-KR" sz="200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the children and disabled persons etc., </a:t>
            </a:r>
            <a:r>
              <a:rPr kumimoji="1" lang="en-US" altLang="ko-KR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carrying</a:t>
            </a:r>
            <a:r>
              <a:rPr kumimoji="1" lang="en-US" altLang="ko-KR" sz="200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out the social welfare work </a:t>
            </a:r>
          </a:p>
          <a:p>
            <a:pPr marL="285750" marR="0" lvl="0" indent="-28575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1" lang="en-US" altLang="ko-KR" sz="2000" dirty="0" smtClean="0">
                <a:latin typeface="Arial" pitchFamily="34" charset="0"/>
                <a:cs typeface="Arial" pitchFamily="34" charset="0"/>
              </a:rPr>
              <a:t>Anyone working for social welfare facilities</a:t>
            </a:r>
            <a:endParaRPr kumimoji="1" lang="ko-KR" sz="20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hapeid_115"/>
          <p:cNvSpPr>
            <a:spLocks noChangeArrowheads="1"/>
          </p:cNvSpPr>
          <p:nvPr/>
        </p:nvSpPr>
        <p:spPr bwMode="auto">
          <a:xfrm>
            <a:off x="459582" y="2924944"/>
            <a:ext cx="1790700" cy="3145532"/>
          </a:xfrm>
          <a:prstGeom prst="rect">
            <a:avLst/>
          </a:prstGeom>
          <a:solidFill>
            <a:srgbClr val="DBEEF3"/>
          </a:solidFill>
          <a:ln w="9525">
            <a:solidFill>
              <a:srgbClr val="B7DEE8"/>
            </a:solidFill>
            <a:miter lim="800000"/>
            <a:headEnd/>
            <a:tailEnd/>
          </a:ln>
        </p:spPr>
        <p:txBody>
          <a:bodyPr vert="horz" wrap="square" lIns="91440" tIns="144780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Products</a:t>
            </a:r>
            <a:r>
              <a:rPr kumimoji="1" lang="en-US" altLang="ko-K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&amp; Services</a:t>
            </a:r>
            <a:endParaRPr kumimoji="1" 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hapeid_116"/>
          <p:cNvSpPr>
            <a:spLocks noChangeArrowheads="1"/>
          </p:cNvSpPr>
          <p:nvPr/>
        </p:nvSpPr>
        <p:spPr bwMode="auto">
          <a:xfrm>
            <a:off x="2352675" y="2919837"/>
            <a:ext cx="6362700" cy="3136570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just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en-US" altLang="ko-K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Long-term savings </a:t>
            </a:r>
          </a:p>
          <a:p>
            <a:pPr marL="342900" lvl="0" indent="-342900" algn="just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en-US" altLang="ko-K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Accident protection insurance</a:t>
            </a:r>
            <a:endParaRPr kumimoji="1" lang="en-US" altLang="ko-K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1" lang="en-US" altLang="ko-K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General liability insurance for social welfare facilities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1" lang="en-US" altLang="ko-KR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Welfare service for members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1" lang="en-US" altLang="ko-K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Care service for welfare facilities</a:t>
            </a:r>
            <a:r>
              <a:rPr kumimoji="1" lang="ko-KR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1" lang="ko-KR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 </a:t>
            </a:r>
            <a:r>
              <a:rPr kumimoji="1" lang="ko-KR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        </a:t>
            </a:r>
            <a:endParaRPr kumimoji="1" lang="ko-K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610" y="-3413"/>
            <a:ext cx="643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II-1. Korea Social Welfare Credit Union</a:t>
            </a:r>
          </a:p>
        </p:txBody>
      </p:sp>
    </p:spTree>
    <p:extLst>
      <p:ext uri="{BB962C8B-B14F-4D97-AF65-F5344CB8AC3E}">
        <p14:creationId xmlns="" xmlns:p14="http://schemas.microsoft.com/office/powerpoint/2010/main" val="670727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0" y="642918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5857884" y="-24"/>
            <a:ext cx="3286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fontAlgn="base"/>
            <a:r>
              <a:rPr lang="en-US" altLang="ko-KR" sz="1400" i="1" dirty="0" smtClean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Korea Social Welfare Credit Union</a:t>
            </a: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D9A9-45B2-4C8B-9116-4AB7637DA693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37884" y="2247255"/>
            <a:ext cx="144016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Product description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337" y="88920"/>
            <a:ext cx="643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II-2. Products &amp; Services 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467544" y="2144262"/>
            <a:ext cx="158417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모서리가 둥근 직사각형 1"/>
          <p:cNvSpPr/>
          <p:nvPr/>
        </p:nvSpPr>
        <p:spPr>
          <a:xfrm>
            <a:off x="395536" y="1052736"/>
            <a:ext cx="4060566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Long-term savings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2100" y="2235849"/>
            <a:ext cx="6050340" cy="10623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Long-term saving product with high interest rate in order to make a lump sum and to provide comfortable life after retirement</a:t>
            </a:r>
          </a:p>
        </p:txBody>
      </p:sp>
      <p:cxnSp>
        <p:nvCxnSpPr>
          <p:cNvPr id="12" name="직선 연결선 11"/>
          <p:cNvCxnSpPr/>
          <p:nvPr/>
        </p:nvCxnSpPr>
        <p:spPr>
          <a:xfrm>
            <a:off x="2411760" y="2132856"/>
            <a:ext cx="612068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7884" y="3656700"/>
            <a:ext cx="1440160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Interest</a:t>
            </a:r>
          </a:p>
          <a:p>
            <a:pPr algn="ctr">
              <a:lnSpc>
                <a:spcPct val="150000"/>
              </a:lnSpc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(compound)</a:t>
            </a:r>
          </a:p>
        </p:txBody>
      </p:sp>
      <p:cxnSp>
        <p:nvCxnSpPr>
          <p:cNvPr id="16" name="직선 연결선 15"/>
          <p:cNvCxnSpPr/>
          <p:nvPr/>
        </p:nvCxnSpPr>
        <p:spPr>
          <a:xfrm>
            <a:off x="467544" y="3553707"/>
            <a:ext cx="158417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82100" y="3645294"/>
            <a:ext cx="605034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Maturity at 5 years</a:t>
            </a:r>
            <a:r>
              <a:rPr lang="ko-KR" alt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: 3.0%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Maturity at </a:t>
            </a: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years</a:t>
            </a:r>
            <a:r>
              <a:rPr lang="ko-KR" alt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3.5%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Maturity at </a:t>
            </a: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20 years</a:t>
            </a:r>
            <a:r>
              <a:rPr lang="ko-KR" alt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: 4.0%</a:t>
            </a:r>
          </a:p>
        </p:txBody>
      </p:sp>
      <p:cxnSp>
        <p:nvCxnSpPr>
          <p:cNvPr id="18" name="직선 연결선 17"/>
          <p:cNvCxnSpPr/>
          <p:nvPr/>
        </p:nvCxnSpPr>
        <p:spPr>
          <a:xfrm>
            <a:off x="2411760" y="3542301"/>
            <a:ext cx="612068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5580946" y="3714752"/>
            <a:ext cx="3168352" cy="957776"/>
          </a:xfrm>
          <a:prstGeom prst="rect">
            <a:avLst/>
          </a:prstGeom>
          <a:ln w="3175"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* Average interest rate of commercial banks: around 1.5% (as of September 2016)</a:t>
            </a:r>
            <a:endParaRPr lang="ko-KR" altLang="en-US" dirty="0"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884" y="5439787"/>
            <a:ext cx="144016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Tax benefit</a:t>
            </a:r>
          </a:p>
        </p:txBody>
      </p:sp>
      <p:cxnSp>
        <p:nvCxnSpPr>
          <p:cNvPr id="20" name="직선 연결선 19"/>
          <p:cNvCxnSpPr/>
          <p:nvPr/>
        </p:nvCxnSpPr>
        <p:spPr>
          <a:xfrm>
            <a:off x="467544" y="5336794"/>
            <a:ext cx="158417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55776" y="5384815"/>
            <a:ext cx="605034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Interest income tax</a:t>
            </a:r>
            <a:r>
              <a:rPr lang="ko-KR" alt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: 0% ~ 3.5%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* 15.4% in case of commercial bank</a:t>
            </a:r>
          </a:p>
        </p:txBody>
      </p:sp>
      <p:cxnSp>
        <p:nvCxnSpPr>
          <p:cNvPr id="23" name="직선 연결선 22"/>
          <p:cNvCxnSpPr/>
          <p:nvPr/>
        </p:nvCxnSpPr>
        <p:spPr>
          <a:xfrm>
            <a:off x="2411760" y="5325388"/>
            <a:ext cx="612068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28636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0" y="642918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5857884" y="-24"/>
            <a:ext cx="3286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fontAlgn="base"/>
            <a:r>
              <a:rPr lang="en-US" altLang="ko-KR" sz="1400" i="1" dirty="0" smtClean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Korea Social Welfare Credit Union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63562" y="980728"/>
            <a:ext cx="64368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&lt; Deposit amount of long-term savings</a:t>
            </a:r>
            <a:r>
              <a:rPr lang="ko-KR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D9A9-45B2-4C8B-9116-4AB7637DA693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53337" y="88920"/>
            <a:ext cx="643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II-2. Products &amp; Services </a:t>
            </a:r>
          </a:p>
        </p:txBody>
      </p:sp>
      <p:graphicFrame>
        <p:nvGraphicFramePr>
          <p:cNvPr id="13" name="차트 12"/>
          <p:cNvGraphicFramePr/>
          <p:nvPr/>
        </p:nvGraphicFramePr>
        <p:xfrm>
          <a:off x="857224" y="1785926"/>
          <a:ext cx="7358114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03395" y="2143116"/>
            <a:ext cx="222572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dirty="0" smtClean="0">
                <a:latin typeface="+mn-ea"/>
              </a:rPr>
              <a:t>(unit : million KRW)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00166" y="6000768"/>
            <a:ext cx="222572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C00000"/>
                </a:solidFill>
                <a:latin typeface="+mn-ea"/>
              </a:rPr>
              <a:t>* KRW 1,113 = 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+mn-ea"/>
              </a:rPr>
              <a:t>US $ 1</a:t>
            </a:r>
            <a:endParaRPr lang="en-US" altLang="ko-KR" sz="1600" b="1" dirty="0" smtClean="0">
              <a:solidFill>
                <a:srgbClr val="C00000"/>
              </a:solidFill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106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0" y="642918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5857884" y="-24"/>
            <a:ext cx="3286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fontAlgn="base"/>
            <a:r>
              <a:rPr lang="en-US" altLang="ko-KR" sz="1400" i="1" dirty="0" smtClean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Korea Social Welfare Credit Union</a:t>
            </a: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D9A9-45B2-4C8B-9116-4AB7637DA693}" type="slidenum">
              <a:rPr lang="ko-KR" altLang="en-US" smtClean="0"/>
              <a:pPr/>
              <a:t>16</a:t>
            </a:fld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467544" y="2144262"/>
            <a:ext cx="158417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23728" y="2235849"/>
            <a:ext cx="640871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spc="-150" dirty="0" smtClean="0">
                <a:latin typeface="Arial" pitchFamily="34" charset="0"/>
                <a:cs typeface="Arial" pitchFamily="34" charset="0"/>
              </a:rPr>
              <a:t>Insurance  product  able to lessen the financial  burden with the coverage of medical expenses when the social welfare workers get accident.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b="1" spc="-1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Subsidizing 50% of annual premium  is a  part of  government  policy to improve the treatment  for social welfare workers.</a:t>
            </a:r>
          </a:p>
        </p:txBody>
      </p:sp>
      <p:cxnSp>
        <p:nvCxnSpPr>
          <p:cNvPr id="12" name="직선 연결선 11"/>
          <p:cNvCxnSpPr/>
          <p:nvPr/>
        </p:nvCxnSpPr>
        <p:spPr>
          <a:xfrm>
            <a:off x="2411760" y="2132856"/>
            <a:ext cx="612068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7884" y="3962943"/>
            <a:ext cx="1440160" cy="4021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 smtClean="0">
                <a:latin typeface="+mn-ea"/>
              </a:rPr>
              <a:t>Features</a:t>
            </a:r>
          </a:p>
        </p:txBody>
      </p:sp>
      <p:cxnSp>
        <p:nvCxnSpPr>
          <p:cNvPr id="16" name="직선 연결선 15"/>
          <p:cNvCxnSpPr/>
          <p:nvPr/>
        </p:nvCxnSpPr>
        <p:spPr>
          <a:xfrm>
            <a:off x="467544" y="3859950"/>
            <a:ext cx="158417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23728" y="3951537"/>
            <a:ext cx="669674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spc="-150" dirty="0" smtClean="0">
                <a:latin typeface="Arial" pitchFamily="34" charset="0"/>
                <a:cs typeface="Arial" pitchFamily="34" charset="0"/>
              </a:rPr>
              <a:t>Low-priced premium</a:t>
            </a:r>
            <a:r>
              <a:rPr lang="ko-KR" altLang="en-US" sz="1600" spc="-1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spc="-150" dirty="0" smtClean="0">
                <a:latin typeface="Arial" pitchFamily="34" charset="0"/>
                <a:cs typeface="Arial" pitchFamily="34" charset="0"/>
              </a:rPr>
              <a:t>( Annual premium is only  $18,  with  the government subsidy ,50% of annual premium 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b="1" spc="-1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Provide financial protection against accidental death or injury  24 hours a day</a:t>
            </a:r>
            <a:endParaRPr lang="en-US" altLang="ko-KR" sz="1600" spc="-15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2411760" y="3848544"/>
            <a:ext cx="612068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7884" y="5199583"/>
            <a:ext cx="1440160" cy="4021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 smtClean="0">
                <a:latin typeface="+mn-ea"/>
              </a:rPr>
              <a:t>Coverage</a:t>
            </a:r>
          </a:p>
        </p:txBody>
      </p:sp>
      <p:cxnSp>
        <p:nvCxnSpPr>
          <p:cNvPr id="20" name="직선 연결선 19"/>
          <p:cNvCxnSpPr/>
          <p:nvPr/>
        </p:nvCxnSpPr>
        <p:spPr>
          <a:xfrm>
            <a:off x="467544" y="5096590"/>
            <a:ext cx="158417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23728" y="5188177"/>
            <a:ext cx="640871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b="1" spc="-150" dirty="0" smtClean="0">
                <a:latin typeface="Arial" pitchFamily="34" charset="0"/>
                <a:cs typeface="Arial" pitchFamily="34" charset="0"/>
              </a:rPr>
              <a:t>Accidental death, disability</a:t>
            </a:r>
            <a:r>
              <a:rPr lang="ko-KR" altLang="en-US" sz="1600" b="1" spc="-1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spc="-150" dirty="0" smtClean="0">
                <a:latin typeface="Arial" pitchFamily="34" charset="0"/>
                <a:cs typeface="Arial" pitchFamily="34" charset="0"/>
              </a:rPr>
              <a:t>: KRW 30,000,000 (US $ 27,000)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b="1" spc="-150" dirty="0" smtClean="0">
                <a:latin typeface="Arial" pitchFamily="34" charset="0"/>
                <a:cs typeface="Arial" pitchFamily="34" charset="0"/>
              </a:rPr>
              <a:t>Hospitalization</a:t>
            </a:r>
            <a:r>
              <a:rPr lang="ko-KR" altLang="en-US" sz="1600" b="1" spc="-1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spc="-15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ko-KR" altLang="en-US" sz="1600" b="1" spc="-1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spc="-150" dirty="0" smtClean="0">
                <a:latin typeface="Arial" pitchFamily="34" charset="0"/>
                <a:cs typeface="Arial" pitchFamily="34" charset="0"/>
              </a:rPr>
              <a:t>Max. KRW 20,000,000 (US $ 18,000) per  accident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spc="-150" dirty="0" smtClean="0">
                <a:latin typeface="Arial" pitchFamily="34" charset="0"/>
                <a:cs typeface="Arial" pitchFamily="34" charset="0"/>
              </a:rPr>
              <a:t>Outpatient medical expense: Max. KRW 250,000 (US $ 225) per treatment visit (Max. 180 treatment visits)</a:t>
            </a:r>
          </a:p>
        </p:txBody>
      </p:sp>
      <p:cxnSp>
        <p:nvCxnSpPr>
          <p:cNvPr id="23" name="직선 연결선 22"/>
          <p:cNvCxnSpPr/>
          <p:nvPr/>
        </p:nvCxnSpPr>
        <p:spPr>
          <a:xfrm>
            <a:off x="2411760" y="5085184"/>
            <a:ext cx="612068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모서리가 둥근 직사각형 20"/>
          <p:cNvSpPr/>
          <p:nvPr/>
        </p:nvSpPr>
        <p:spPr>
          <a:xfrm>
            <a:off x="395536" y="1052736"/>
            <a:ext cx="4060566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Accident protection insurance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3337" y="88920"/>
            <a:ext cx="643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II-2. Products &amp; Services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7884" y="2247255"/>
            <a:ext cx="144016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Product description</a:t>
            </a:r>
          </a:p>
        </p:txBody>
      </p:sp>
    </p:spTree>
    <p:extLst>
      <p:ext uri="{BB962C8B-B14F-4D97-AF65-F5344CB8AC3E}">
        <p14:creationId xmlns="" xmlns:p14="http://schemas.microsoft.com/office/powerpoint/2010/main" val="2776605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0" y="642918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5857884" y="-24"/>
            <a:ext cx="3286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fontAlgn="base"/>
            <a:r>
              <a:rPr lang="en-US" altLang="ko-KR" sz="1400" i="1" dirty="0" smtClean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Korea Social Welfare Credit Union</a:t>
            </a: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D9A9-45B2-4C8B-9116-4AB7637DA693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37884" y="2103239"/>
            <a:ext cx="14401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Claims-paid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467544" y="2000246"/>
            <a:ext cx="158417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모서리가 둥근 직사각형 1"/>
          <p:cNvSpPr/>
          <p:nvPr/>
        </p:nvSpPr>
        <p:spPr>
          <a:xfrm>
            <a:off x="395536" y="1052736"/>
            <a:ext cx="4060566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Accident protection insurance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2100" y="2091833"/>
            <a:ext cx="66619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b="1" spc="-300" dirty="0" smtClean="0">
                <a:solidFill>
                  <a:srgbClr val="C00000"/>
                </a:solidFill>
                <a:latin typeface="+mn-ea"/>
              </a:rPr>
              <a:t>3,500  cases</a:t>
            </a:r>
            <a:r>
              <a:rPr lang="ko-KR" altLang="en-US" sz="2000" b="1" spc="-300" dirty="0" smtClean="0">
                <a:solidFill>
                  <a:srgbClr val="C00000"/>
                </a:solidFill>
                <a:latin typeface="+mn-ea"/>
              </a:rPr>
              <a:t> </a:t>
            </a:r>
            <a:r>
              <a:rPr lang="en-US" altLang="ko-KR" sz="2000" b="1" spc="-300" dirty="0" smtClean="0">
                <a:solidFill>
                  <a:srgbClr val="C00000"/>
                </a:solidFill>
                <a:latin typeface="+mn-ea"/>
              </a:rPr>
              <a:t>/ KRW 1,700,000,000   (US $ 1,530,000)  </a:t>
            </a:r>
            <a:r>
              <a:rPr lang="en-US" altLang="ko-KR" sz="1600" spc="-300" dirty="0" smtClean="0">
                <a:latin typeface="Arial" pitchFamily="34" charset="0"/>
                <a:cs typeface="Arial" pitchFamily="34" charset="0"/>
              </a:rPr>
              <a:t>(As  of   Aug.   2016)</a:t>
            </a:r>
          </a:p>
        </p:txBody>
      </p:sp>
      <p:cxnSp>
        <p:nvCxnSpPr>
          <p:cNvPr id="12" name="직선 연결선 11"/>
          <p:cNvCxnSpPr/>
          <p:nvPr/>
        </p:nvCxnSpPr>
        <p:spPr>
          <a:xfrm>
            <a:off x="2411760" y="1988840"/>
            <a:ext cx="612068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7884" y="2708920"/>
            <a:ext cx="14401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Cases of major claims</a:t>
            </a:r>
          </a:p>
        </p:txBody>
      </p:sp>
      <p:cxnSp>
        <p:nvCxnSpPr>
          <p:cNvPr id="16" name="직선 연결선 15"/>
          <p:cNvCxnSpPr/>
          <p:nvPr/>
        </p:nvCxnSpPr>
        <p:spPr>
          <a:xfrm>
            <a:off x="467544" y="2564904"/>
            <a:ext cx="158417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2411760" y="2564904"/>
            <a:ext cx="612068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09793267"/>
              </p:ext>
            </p:extLst>
          </p:nvPr>
        </p:nvGraphicFramePr>
        <p:xfrm>
          <a:off x="2231740" y="2708920"/>
          <a:ext cx="6480720" cy="3738989"/>
        </p:xfrm>
        <a:graphic>
          <a:graphicData uri="http://schemas.openxmlformats.org/drawingml/2006/table">
            <a:tbl>
              <a:tblPr/>
              <a:tblGrid>
                <a:gridCol w="1080119"/>
                <a:gridCol w="3725717"/>
                <a:gridCol w="1674884"/>
              </a:tblGrid>
              <a:tr h="313055">
                <a:tc gridSpan="2"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Type of claims</a:t>
                      </a:r>
                      <a:endParaRPr lang="ko-KR" altLang="en-US" sz="1600" dirty="0"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865" marR="62865" marT="0" marB="15875" anchor="ctr">
                    <a:lnL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Claims-paid(KRW)</a:t>
                      </a:r>
                      <a:endParaRPr lang="ko-KR" altLang="en-US" sz="1400" dirty="0"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865" marR="62865" marT="0" marB="15875" anchor="ctr">
                    <a:lnL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</a:tr>
              <a:tr h="31305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Death</a:t>
                      </a:r>
                      <a:endParaRPr lang="ko-KR" altLang="en-US" sz="1600" b="1" dirty="0"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865" marR="62865" marT="0" marB="36000" anchor="ctr">
                    <a:lnL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Traffic accident (7)</a:t>
                      </a:r>
                      <a:endParaRPr lang="ko-KR" altLang="en-US" sz="16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865" marR="62865" marT="0" marB="36000" anchor="ctr">
                    <a:lnL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strike="noStrike" spc="-15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30,000,000 per case</a:t>
                      </a:r>
                    </a:p>
                    <a:p>
                      <a:pPr algn="r" fontAlgn="ctr"/>
                      <a:r>
                        <a:rPr lang="en-US" altLang="ko-KR" sz="1600" b="0" i="0" u="none" strike="noStrike" spc="-15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altLang="ko-KR" sz="1600" b="0" spc="-15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US $ 26,954)</a:t>
                      </a:r>
                      <a:endParaRPr lang="en-US" altLang="ko-KR" sz="1600" b="0" i="0" u="none" strike="noStrike" spc="-15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108000" marT="9525" marB="0" anchor="ctr">
                    <a:lnL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Death</a:t>
                      </a:r>
                      <a:r>
                        <a:rPr lang="en-US" altLang="ko-KR" sz="1600" baseline="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from a fall</a:t>
                      </a:r>
                      <a:r>
                        <a:rPr lang="en-US" altLang="ko-KR" sz="16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(2) &amp;</a:t>
                      </a:r>
                      <a:r>
                        <a:rPr lang="en-US" altLang="ko-KR" sz="1600" baseline="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fire</a:t>
                      </a:r>
                      <a:r>
                        <a:rPr lang="en-US" altLang="ko-KR" sz="16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(1)</a:t>
                      </a:r>
                      <a:endParaRPr lang="ko-KR" altLang="en-US" sz="1600" dirty="0"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865" marR="62865" marT="0" marB="36000" anchor="ctr">
                    <a:lnL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US" altLang="ko-KR" sz="1600" b="0" i="0" u="none" strike="noStrike" spc="-15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108000" marT="9525" marB="0" anchor="ctr">
                    <a:lnL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5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-1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After-effects &amp;</a:t>
                      </a:r>
                      <a:r>
                        <a:rPr lang="en-US" altLang="ko-KR" sz="1600" b="1" spc="-100" baseline="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disability</a:t>
                      </a:r>
                      <a:endParaRPr lang="ko-KR" altLang="en-US" sz="1600" b="1" dirty="0"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865" marR="62865" marT="0" marB="36000" anchor="ctr">
                    <a:lnL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Spinal fracture by falling down stairs</a:t>
                      </a:r>
                      <a:endParaRPr lang="ko-KR" altLang="en-US" sz="16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865" marR="62865" marT="0" marB="36000" anchor="ctr">
                    <a:lnL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0" i="0" u="none" strike="noStrike" spc="-15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15,000,000</a:t>
                      </a:r>
                    </a:p>
                    <a:p>
                      <a:pPr algn="r" fontAlgn="ctr"/>
                      <a:r>
                        <a:rPr lang="en-US" altLang="ko-KR" sz="1600" b="0" i="0" u="none" strike="noStrike" spc="-15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altLang="ko-KR" sz="1600" b="0" spc="-3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US $ </a:t>
                      </a:r>
                      <a:r>
                        <a:rPr lang="en-US" altLang="ko-KR" sz="1600" b="0" i="0" u="none" strike="noStrike" spc="-15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13,477) </a:t>
                      </a:r>
                      <a:endParaRPr lang="en-US" altLang="ko-KR" sz="1600" b="0" i="0" u="none" strike="noStrike" spc="-15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108000" marT="9525" marB="0" anchor="ctr">
                    <a:lnL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thoracic spine fracture by car accident</a:t>
                      </a:r>
                      <a:endParaRPr lang="ko-KR" altLang="en-US" sz="1600" dirty="0"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865" marR="62865" marT="0" marB="36000" anchor="ctr">
                    <a:lnL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0" i="0" u="none" strike="noStrike" spc="-15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12,000,000</a:t>
                      </a:r>
                    </a:p>
                    <a:p>
                      <a:pPr algn="r" fontAlgn="ctr"/>
                      <a:r>
                        <a:rPr lang="en-US" altLang="ko-KR" sz="1600" b="0" i="0" u="none" strike="noStrike" spc="-15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altLang="ko-KR" sz="1600" b="0" spc="-3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US $  </a:t>
                      </a:r>
                      <a:r>
                        <a:rPr lang="en-US" altLang="ko-KR" sz="1600" b="0" i="0" u="none" strike="noStrike" spc="-15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10,782) </a:t>
                      </a:r>
                      <a:endParaRPr lang="en-US" altLang="ko-KR" sz="1600" b="0" i="0" u="none" strike="noStrike" spc="-15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108000" marT="9525" marB="0" anchor="ctr">
                    <a:lnL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5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pc="-1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Medical Expenses</a:t>
                      </a:r>
                      <a:endParaRPr lang="ko-KR" altLang="en-US" sz="1600" b="1" dirty="0"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865" marR="62865" marT="0" marB="36000" anchor="ctr">
                    <a:lnL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thoracic</a:t>
                      </a:r>
                      <a:r>
                        <a:rPr lang="en-US" altLang="ko-KR" sz="1600" b="1" baseline="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altLang="ko-KR" sz="16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spine fracture, slipped disk due to a falling accident</a:t>
                      </a:r>
                      <a:endParaRPr lang="ko-KR" altLang="en-US" sz="16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865" marR="62865" marT="0" marB="36000" anchor="ctr">
                    <a:lnL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0" i="0" u="none" strike="noStrike" spc="-15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14,000,000</a:t>
                      </a:r>
                    </a:p>
                    <a:p>
                      <a:pPr algn="r" fontAlgn="ctr"/>
                      <a:r>
                        <a:rPr lang="en-US" altLang="ko-KR" sz="1600" b="0" i="0" u="none" strike="noStrike" spc="-15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altLang="ko-KR" sz="1600" b="0" spc="-3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US $  </a:t>
                      </a:r>
                      <a:r>
                        <a:rPr lang="en-US" altLang="ko-KR" sz="1600" b="0" i="0" u="none" strike="noStrike" spc="-15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12,798) </a:t>
                      </a:r>
                      <a:endParaRPr lang="en-US" altLang="ko-KR" sz="1600" b="0" i="0" u="none" strike="noStrike" spc="-15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108000" marT="9525" marB="0" anchor="ctr">
                    <a:lnL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Injury of knee joint</a:t>
                      </a:r>
                      <a:endParaRPr lang="ko-KR" altLang="en-US" sz="1600" dirty="0"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865" marR="62865" marT="0" marB="36000" anchor="ctr">
                    <a:lnL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0" i="0" u="none" strike="noStrike" spc="-15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8,000,000</a:t>
                      </a:r>
                    </a:p>
                    <a:p>
                      <a:pPr algn="r" fontAlgn="ctr"/>
                      <a:r>
                        <a:rPr lang="en-US" altLang="ko-KR" sz="1600" b="0" i="0" u="none" strike="noStrike" spc="-15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altLang="ko-KR" sz="1600" b="0" spc="-3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US $   </a:t>
                      </a:r>
                      <a:r>
                        <a:rPr lang="en-US" altLang="ko-KR" sz="1600" b="0" i="0" u="none" strike="noStrike" spc="-15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7,157) </a:t>
                      </a:r>
                      <a:endParaRPr lang="en-US" altLang="ko-KR" sz="1600" b="0" i="0" u="none" strike="noStrike" spc="-15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108000" marT="9525" marB="0" anchor="ctr">
                    <a:lnL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44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53337" y="88920"/>
            <a:ext cx="643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II-2. Products &amp; Services </a:t>
            </a:r>
          </a:p>
        </p:txBody>
      </p:sp>
    </p:spTree>
    <p:extLst>
      <p:ext uri="{BB962C8B-B14F-4D97-AF65-F5344CB8AC3E}">
        <p14:creationId xmlns="" xmlns:p14="http://schemas.microsoft.com/office/powerpoint/2010/main" val="3638995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0" y="642918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5857884" y="-24"/>
            <a:ext cx="3286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fontAlgn="base"/>
            <a:r>
              <a:rPr lang="en-US" altLang="ko-KR" sz="1400" i="1" dirty="0" smtClean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Korea Social Welfare Credit Union</a:t>
            </a: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D9A9-45B2-4C8B-9116-4AB7637DA693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4" name="모서리가 둥근 사각형 설명선 3"/>
          <p:cNvSpPr/>
          <p:nvPr/>
        </p:nvSpPr>
        <p:spPr>
          <a:xfrm>
            <a:off x="465876" y="3140968"/>
            <a:ext cx="8066564" cy="3240360"/>
          </a:xfrm>
          <a:prstGeom prst="wedgeRoundRectCallout">
            <a:avLst>
              <a:gd name="adj1" fmla="val -33676"/>
              <a:gd name="adj2" fmla="val -6546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“As a matter of fact, I didn’t expect much of it when I was insured because the premium was so low. However, when I actually received insurance benefit after I had an accident, I was very much glad that I could get medical treatment without any financial burden to pay medical expenses</a:t>
            </a:r>
            <a:r>
              <a:rPr lang="en-US" altLang="ko-KR" sz="1600" u="sng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ko-KR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 felt that I was recognized and protected by the State. Above all, I could feel a sense of pride in my work. I would like to thank to Korea Social Welfare Credit Union, the government and the facility that I am working.”</a:t>
            </a:r>
            <a:endParaRPr lang="ko-KR" altLang="en-US" sz="16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337" y="88920"/>
            <a:ext cx="643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II-2. Products &amp; Services 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95536" y="1052736"/>
            <a:ext cx="4060566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Comments of the insured on insurance benefit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876" y="2103239"/>
            <a:ext cx="453817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Kim 00 (age 35, Social Worker)</a:t>
            </a:r>
          </a:p>
        </p:txBody>
      </p:sp>
    </p:spTree>
    <p:extLst>
      <p:ext uri="{BB962C8B-B14F-4D97-AF65-F5344CB8AC3E}">
        <p14:creationId xmlns="" xmlns:p14="http://schemas.microsoft.com/office/powerpoint/2010/main" val="1524320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0" y="642918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5857884" y="-24"/>
            <a:ext cx="3286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fontAlgn="base"/>
            <a:r>
              <a:rPr lang="en-US" altLang="ko-KR" sz="1400" i="1" dirty="0" smtClean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Korea Social Welfare Credit Union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314" y="1124744"/>
            <a:ext cx="8858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&lt; Number of policyholders of accident protection insurance plan</a:t>
            </a:r>
            <a:r>
              <a:rPr lang="ko-KR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D9A9-45B2-4C8B-9116-4AB7637DA693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214546" y="2285992"/>
            <a:ext cx="2285984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 smtClean="0">
                <a:latin typeface="+mn-ea"/>
              </a:rPr>
              <a:t>(unit : person)</a:t>
            </a:r>
          </a:p>
        </p:txBody>
      </p:sp>
      <p:graphicFrame>
        <p:nvGraphicFramePr>
          <p:cNvPr id="12" name="차트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50239277"/>
              </p:ext>
            </p:extLst>
          </p:nvPr>
        </p:nvGraphicFramePr>
        <p:xfrm>
          <a:off x="611560" y="2060848"/>
          <a:ext cx="770485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3337" y="88920"/>
            <a:ext cx="643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II-2. Products &amp; Services </a:t>
            </a:r>
          </a:p>
        </p:txBody>
      </p:sp>
    </p:spTree>
    <p:extLst>
      <p:ext uri="{BB962C8B-B14F-4D97-AF65-F5344CB8AC3E}">
        <p14:creationId xmlns="" xmlns:p14="http://schemas.microsoft.com/office/powerpoint/2010/main" val="1817429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0" y="642918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5857884" y="-24"/>
            <a:ext cx="3286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fontAlgn="base"/>
            <a:r>
              <a:rPr lang="en-US" altLang="ko-KR" sz="1400" i="1" dirty="0" smtClean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Korea Social Welfare Credit Union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98616" y="908720"/>
            <a:ext cx="55007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I.</a:t>
            </a:r>
            <a:r>
              <a:rPr lang="en-US" altLang="ko-KR" sz="2800" b="1" dirty="0" smtClean="0">
                <a:latin typeface="+mn-ea"/>
              </a:rPr>
              <a:t> 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7B9CD9A9-45B2-4C8B-9116-4AB7637DA693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1566354"/>
            <a:ext cx="72152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Background of foundation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Historic milestone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Focus on the legislation regarding </a:t>
            </a:r>
            <a:r>
              <a:rPr lang="en-US" altLang="ko-KR" sz="1400" dirty="0" smtClean="0"/>
              <a:t>『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the act on treatment and promotion of</a:t>
            </a:r>
          </a:p>
          <a:p>
            <a:r>
              <a:rPr lang="en-US" altLang="ko-K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        status  of social workers, etc.</a:t>
            </a:r>
            <a:r>
              <a:rPr lang="en-US" altLang="ko-KR" sz="1400" dirty="0" smtClean="0"/>
              <a:t>』</a:t>
            </a: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418" y="88920"/>
            <a:ext cx="5500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0830" y="3068960"/>
            <a:ext cx="70178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II. Korea Social Welfare Credit Union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7538" y="4442065"/>
            <a:ext cx="5500726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III. Key challenges and Plan</a:t>
            </a:r>
            <a:r>
              <a:rPr lang="en-US" altLang="ko-KR" sz="2800" b="1" dirty="0" smtClean="0">
                <a:latin typeface="+mn-ea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7538" y="5378169"/>
            <a:ext cx="5500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IV. Conclusion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83693" y="3690013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Overview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Products &amp; Services</a:t>
            </a:r>
          </a:p>
        </p:txBody>
      </p:sp>
    </p:spTree>
    <p:extLst>
      <p:ext uri="{BB962C8B-B14F-4D97-AF65-F5344CB8AC3E}">
        <p14:creationId xmlns="" xmlns:p14="http://schemas.microsoft.com/office/powerpoint/2010/main" val="3235722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0" y="642918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5857884" y="-24"/>
            <a:ext cx="3286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fontAlgn="base"/>
            <a:r>
              <a:rPr lang="en-US" altLang="ko-KR" sz="1400" i="1" dirty="0" smtClean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Korea Social Welfare Credit Union</a:t>
            </a: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D9A9-45B2-4C8B-9116-4AB7637DA693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37884" y="2186077"/>
            <a:ext cx="144016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Product Description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467544" y="2083084"/>
            <a:ext cx="158417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모서리가 둥근 직사각형 1"/>
          <p:cNvSpPr/>
          <p:nvPr/>
        </p:nvSpPr>
        <p:spPr>
          <a:xfrm>
            <a:off x="395536" y="1052736"/>
            <a:ext cx="4060566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Liability insurance for facility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2100" y="2174671"/>
            <a:ext cx="6050340" cy="10623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Insurance to protect the facility and service users against liability claims for bodily injury and property damage due to fire and negligent accidents.</a:t>
            </a:r>
            <a:endParaRPr lang="en-US" altLang="ko-KR" sz="1600" spc="-15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2411760" y="2071678"/>
            <a:ext cx="612068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7884" y="3471961"/>
            <a:ext cx="1440160" cy="404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Features</a:t>
            </a:r>
          </a:p>
        </p:txBody>
      </p:sp>
      <p:cxnSp>
        <p:nvCxnSpPr>
          <p:cNvPr id="16" name="직선 연결선 15"/>
          <p:cNvCxnSpPr/>
          <p:nvPr/>
        </p:nvCxnSpPr>
        <p:spPr>
          <a:xfrm>
            <a:off x="467544" y="3368968"/>
            <a:ext cx="158417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2411760" y="3357562"/>
            <a:ext cx="612068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00298" y="3450858"/>
            <a:ext cx="605034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Premium is cheaper than that of commercial insurance companies by 10%~30%</a:t>
            </a:r>
            <a:endParaRPr lang="en-US" altLang="ko-KR" sz="1600" b="1" spc="-15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ko-KR" sz="1400" b="1" spc="-1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altLang="ko-KR" sz="1400" spc="-1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→ </a:t>
            </a:r>
            <a:r>
              <a:rPr lang="en-US" altLang="ko-KR" sz="1400" b="1" spc="-1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Contribution to expense reduction of welfare facilities and government</a:t>
            </a:r>
            <a:endParaRPr lang="en-US" altLang="ko-KR" sz="1400" b="1" spc="-15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Convenient process for insuring  and various coverage options</a:t>
            </a:r>
            <a:endParaRPr lang="en-US" altLang="ko-KR" sz="1600" spc="-15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ko-KR" sz="1600" spc="-15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altLang="ko-KR" sz="1600" spc="-1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spc="-1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→ </a:t>
            </a:r>
            <a:r>
              <a:rPr lang="en-US" altLang="ko-KR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Efficient business process and claims management system</a:t>
            </a:r>
            <a:endParaRPr lang="en-US" altLang="ko-KR" sz="1400" spc="-1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8936" y="5642795"/>
            <a:ext cx="144016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Type</a:t>
            </a:r>
          </a:p>
        </p:txBody>
      </p:sp>
      <p:cxnSp>
        <p:nvCxnSpPr>
          <p:cNvPr id="24" name="직선 연결선 23"/>
          <p:cNvCxnSpPr/>
          <p:nvPr/>
        </p:nvCxnSpPr>
        <p:spPr>
          <a:xfrm>
            <a:off x="428596" y="5539802"/>
            <a:ext cx="158417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2372812" y="5528396"/>
            <a:ext cx="612068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61350" y="5621692"/>
            <a:ext cx="639693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Commercial general liability insurance, Professional Indemnity, Travel insurance, Financial guarantee insurance</a:t>
            </a:r>
            <a:endParaRPr lang="en-US" altLang="ko-KR" sz="1600" spc="-1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3337" y="88920"/>
            <a:ext cx="643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II-2. Products &amp; Services </a:t>
            </a:r>
          </a:p>
        </p:txBody>
      </p:sp>
    </p:spTree>
    <p:extLst>
      <p:ext uri="{BB962C8B-B14F-4D97-AF65-F5344CB8AC3E}">
        <p14:creationId xmlns="" xmlns:p14="http://schemas.microsoft.com/office/powerpoint/2010/main" val="1385231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0" y="642918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5857884" y="-24"/>
            <a:ext cx="3286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fontAlgn="base"/>
            <a:r>
              <a:rPr lang="en-US" altLang="ko-KR" sz="1400" i="1" dirty="0" smtClean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Korea Social Welfare Credit Union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6191" y="857232"/>
            <a:ext cx="7824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&lt; Number of facilities insured with general liability insurance</a:t>
            </a:r>
            <a:r>
              <a:rPr lang="ko-KR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provided by Korea Social Welfare Credit Union&gt;</a:t>
            </a: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D9A9-45B2-4C8B-9116-4AB7637DA693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214546" y="2285992"/>
            <a:ext cx="14401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dirty="0" smtClean="0">
                <a:latin typeface="+mn-ea"/>
              </a:rPr>
              <a:t>(unit : facility)</a:t>
            </a:r>
          </a:p>
        </p:txBody>
      </p:sp>
      <p:graphicFrame>
        <p:nvGraphicFramePr>
          <p:cNvPr id="10" name="차트 9"/>
          <p:cNvGraphicFramePr/>
          <p:nvPr/>
        </p:nvGraphicFramePr>
        <p:xfrm>
          <a:off x="571472" y="2057400"/>
          <a:ext cx="8001056" cy="394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53337" y="88920"/>
            <a:ext cx="643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II-2. Products &amp; Services </a:t>
            </a:r>
          </a:p>
        </p:txBody>
      </p:sp>
    </p:spTree>
    <p:extLst>
      <p:ext uri="{BB962C8B-B14F-4D97-AF65-F5344CB8AC3E}">
        <p14:creationId xmlns="" xmlns:p14="http://schemas.microsoft.com/office/powerpoint/2010/main" val="1817429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0" y="642918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5857884" y="-24"/>
            <a:ext cx="3286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fontAlgn="base"/>
            <a:r>
              <a:rPr lang="en-US" altLang="ko-KR" sz="1400" i="1" dirty="0" smtClean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Korea Social Welfare Credit Union</a:t>
            </a: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D9A9-45B2-4C8B-9116-4AB7637DA693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37884" y="2103239"/>
            <a:ext cx="144016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Service Description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467544" y="2000246"/>
            <a:ext cx="158417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모서리가 둥근 직사각형 1"/>
          <p:cNvSpPr/>
          <p:nvPr/>
        </p:nvSpPr>
        <p:spPr>
          <a:xfrm>
            <a:off x="395536" y="1052736"/>
            <a:ext cx="2819142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Welfare Service for members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2100" y="2091833"/>
            <a:ext cx="6050340" cy="779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Various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programme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and services to improve welfare benefits such as cultural leisure, health etc. </a:t>
            </a:r>
            <a:endParaRPr lang="en-US" altLang="ko-KR" spc="-150" dirty="0" smtClean="0">
              <a:latin typeface="+mn-ea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2411760" y="1988840"/>
            <a:ext cx="612068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7884" y="3384029"/>
            <a:ext cx="1440160" cy="404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Contents</a:t>
            </a:r>
          </a:p>
        </p:txBody>
      </p:sp>
      <p:cxnSp>
        <p:nvCxnSpPr>
          <p:cNvPr id="16" name="직선 연결선 15"/>
          <p:cNvCxnSpPr/>
          <p:nvPr/>
        </p:nvCxnSpPr>
        <p:spPr>
          <a:xfrm>
            <a:off x="467544" y="3281036"/>
            <a:ext cx="158417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2411760" y="3269630"/>
            <a:ext cx="612068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51162" y="3350992"/>
            <a:ext cx="6050340" cy="25391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Loan service with low interest rate (secured/unsecured)</a:t>
            </a:r>
            <a:endParaRPr lang="en-US" altLang="ko-KR" sz="1600" spc="-15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Healing concert for social welfare workers 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concert “The Bliss”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Health care service</a:t>
            </a:r>
            <a:r>
              <a:rPr lang="ko-KR" altLang="en-US" sz="1600" spc="-150" dirty="0" smtClean="0">
                <a:latin typeface="+mn-ea"/>
              </a:rPr>
              <a:t> </a:t>
            </a:r>
            <a:r>
              <a:rPr lang="en-US" altLang="ko-KR" sz="1400" spc="-150" dirty="0" smtClean="0">
                <a:latin typeface="+mn-ea"/>
              </a:rPr>
              <a:t>(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Need-based health consulting and hospital guide)</a:t>
            </a:r>
            <a:endParaRPr lang="en-US" altLang="ko-KR" sz="1400" spc="-15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Operation of web portal site for members (on-line mall)</a:t>
            </a:r>
            <a:endParaRPr lang="en-US" altLang="ko-KR" sz="1600" spc="-15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Membership card service (credit card)</a:t>
            </a:r>
            <a:endParaRPr lang="en-US" altLang="ko-KR" sz="1600" spc="-15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Other cultural </a:t>
            </a:r>
            <a:r>
              <a:rPr lang="en-US" altLang="ko-KR" sz="1600" dirty="0" err="1" smtClean="0">
                <a:latin typeface="Arial" pitchFamily="34" charset="0"/>
                <a:cs typeface="Arial" pitchFamily="34" charset="0"/>
              </a:rPr>
              <a:t>programme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and events etc.</a:t>
            </a:r>
            <a:endParaRPr lang="en-US" altLang="ko-KR" sz="1600" spc="-150" dirty="0" smtClean="0"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3337" y="88920"/>
            <a:ext cx="643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II-2. Products &amp; Services </a:t>
            </a:r>
          </a:p>
        </p:txBody>
      </p:sp>
    </p:spTree>
    <p:extLst>
      <p:ext uri="{BB962C8B-B14F-4D97-AF65-F5344CB8AC3E}">
        <p14:creationId xmlns="" xmlns:p14="http://schemas.microsoft.com/office/powerpoint/2010/main" val="1385231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0" y="642918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5857884" y="-24"/>
            <a:ext cx="3286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fontAlgn="base"/>
            <a:r>
              <a:rPr lang="en-US" altLang="ko-KR" sz="1400" i="1" dirty="0" smtClean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Korea Social Welfare Credit Union</a:t>
            </a: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D9A9-45B2-4C8B-9116-4AB7637DA693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37884" y="2103239"/>
            <a:ext cx="1440160" cy="8638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 smtClean="0">
                <a:latin typeface="+mn-ea"/>
              </a:rPr>
              <a:t>Healing concert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467544" y="2000246"/>
            <a:ext cx="158417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모서리가 둥근 직사각형 1"/>
          <p:cNvSpPr/>
          <p:nvPr/>
        </p:nvSpPr>
        <p:spPr>
          <a:xfrm>
            <a:off x="395536" y="1052736"/>
            <a:ext cx="2461952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Welfare service for members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2100" y="2091833"/>
            <a:ext cx="6050340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Classical music concert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performed by ‘Park </a:t>
            </a:r>
            <a:r>
              <a:rPr lang="en-US" altLang="ko-KR" sz="1400" dirty="0" err="1" smtClean="0">
                <a:latin typeface="Arial" pitchFamily="34" charset="0"/>
                <a:cs typeface="Arial" pitchFamily="34" charset="0"/>
              </a:rPr>
              <a:t>InSoo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’, a  famous tenor  and his students from 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Seoul National University (twice a year)</a:t>
            </a:r>
            <a:endParaRPr lang="en-US" altLang="ko-KR" sz="1400" spc="-15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2411760" y="1988840"/>
            <a:ext cx="612068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MyComPuter\Desktop\러시아대회 발표자료\참고문헌_내부자료\기고사진\사회복지종사자를 위한 힐링음악회.jpg"/>
          <p:cNvPicPr>
            <a:picLocks noChangeAspect="1" noChangeArrowheads="1"/>
          </p:cNvPicPr>
          <p:nvPr/>
        </p:nvPicPr>
        <p:blipFill>
          <a:blip r:embed="rId2" cstate="print"/>
          <a:srcRect l="2165" t="3543" r="4724" b="7677"/>
          <a:stretch>
            <a:fillRect/>
          </a:stretch>
        </p:blipFill>
        <p:spPr bwMode="auto">
          <a:xfrm>
            <a:off x="3143240" y="3214686"/>
            <a:ext cx="5110103" cy="3248164"/>
          </a:xfrm>
          <a:prstGeom prst="rect">
            <a:avLst/>
          </a:prstGeom>
          <a:noFill/>
        </p:spPr>
      </p:pic>
      <p:pic>
        <p:nvPicPr>
          <p:cNvPr id="1027" name="Picture 3" descr="C:\Users\MyComPuter\Desktop\포스터 최종- 음악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214686"/>
            <a:ext cx="2357454" cy="326138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53337" y="88920"/>
            <a:ext cx="643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II-2. Products &amp; Services </a:t>
            </a:r>
          </a:p>
        </p:txBody>
      </p:sp>
    </p:spTree>
    <p:extLst>
      <p:ext uri="{BB962C8B-B14F-4D97-AF65-F5344CB8AC3E}">
        <p14:creationId xmlns="" xmlns:p14="http://schemas.microsoft.com/office/powerpoint/2010/main" val="1385231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0" y="642918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5857884" y="-24"/>
            <a:ext cx="3286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fontAlgn="base"/>
            <a:r>
              <a:rPr lang="en-US" altLang="ko-KR" sz="1400" i="1" dirty="0" smtClean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Korea Social Welfare Credit Union</a:t>
            </a: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D9A9-45B2-4C8B-9116-4AB7637DA693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37884" y="2264361"/>
            <a:ext cx="144016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Service description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467544" y="2161368"/>
            <a:ext cx="158417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모서리가 둥근 직사각형 1"/>
          <p:cNvSpPr/>
          <p:nvPr/>
        </p:nvSpPr>
        <p:spPr>
          <a:xfrm>
            <a:off x="395536" y="1052736"/>
            <a:ext cx="2533390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Facility Care Service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2100" y="2252955"/>
            <a:ext cx="6050340" cy="779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Safety management &amp; operational support for welfare facility</a:t>
            </a:r>
            <a:endParaRPr lang="en-US" altLang="ko-KR" sz="2000" spc="-150" dirty="0" smtClean="0">
              <a:latin typeface="+mn-ea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2411760" y="2149962"/>
            <a:ext cx="612068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7884" y="3384029"/>
            <a:ext cx="144016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Contents</a:t>
            </a:r>
          </a:p>
        </p:txBody>
      </p:sp>
      <p:cxnSp>
        <p:nvCxnSpPr>
          <p:cNvPr id="16" name="직선 연결선 15"/>
          <p:cNvCxnSpPr/>
          <p:nvPr/>
        </p:nvCxnSpPr>
        <p:spPr>
          <a:xfrm>
            <a:off x="467544" y="3281036"/>
            <a:ext cx="158417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2411760" y="3269630"/>
            <a:ext cx="612068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3337" y="88920"/>
            <a:ext cx="643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II-2. Products &amp; Services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46416" y="3501007"/>
            <a:ext cx="6050340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Free of charge safety inspection and safety training for welfare facilities </a:t>
            </a:r>
            <a:r>
              <a:rPr lang="en-US" altLang="ko-KR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(Provide the service to 120 facilities in year 2016)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Distribution of safety management guide booklet to the facilities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Education and training with regard to compulsory insurance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Insurance status research on social welfare facilities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Patronization for various events of social welfare facilities</a:t>
            </a:r>
          </a:p>
        </p:txBody>
      </p:sp>
    </p:spTree>
    <p:extLst>
      <p:ext uri="{BB962C8B-B14F-4D97-AF65-F5344CB8AC3E}">
        <p14:creationId xmlns="" xmlns:p14="http://schemas.microsoft.com/office/powerpoint/2010/main" val="1385231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0" y="642918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5857884" y="-24"/>
            <a:ext cx="3286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fontAlgn="base"/>
            <a:r>
              <a:rPr lang="en-US" altLang="ko-KR" sz="1400" i="1" dirty="0" smtClean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Korea Social Welfare Credit Union</a:t>
            </a: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D9A9-45B2-4C8B-9116-4AB7637DA693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37884" y="2043201"/>
            <a:ext cx="1440160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Safety inspection service</a:t>
            </a:r>
            <a:endParaRPr lang="en-US" altLang="ko-KR" b="1" dirty="0" smtClean="0">
              <a:latin typeface="+mn-ea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467544" y="1940208"/>
            <a:ext cx="158417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82100" y="2031795"/>
            <a:ext cx="605034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Provide the inspection report on risk assessment for building and equipment by safety specialists.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Applicable to budgetary allocation for repairing the building and beneficial to both service users and employees in terms of safety improvement.</a:t>
            </a:r>
            <a:endParaRPr lang="en-US" altLang="ko-KR" sz="1600" b="1" spc="-15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2411760" y="1928802"/>
            <a:ext cx="612068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_x134555576" descr="EMB00000c20104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226" y="4011548"/>
            <a:ext cx="3665234" cy="2473200"/>
          </a:xfrm>
          <a:prstGeom prst="rect">
            <a:avLst/>
          </a:prstGeom>
          <a:noFill/>
        </p:spPr>
      </p:pic>
      <p:pic>
        <p:nvPicPr>
          <p:cNvPr id="2049" name="_x35079904" descr="EMB00000c20104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000503"/>
            <a:ext cx="1973220" cy="252000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0" name="_x134556536" descr="EMB00000c2010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4448" y="4026602"/>
            <a:ext cx="1963766" cy="247248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353337" y="88920"/>
            <a:ext cx="643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II-2. Products &amp; Services 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95536" y="1052736"/>
            <a:ext cx="2533390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Facility Care Service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5231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0" y="642918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5857884" y="-24"/>
            <a:ext cx="3286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fontAlgn="base"/>
            <a:r>
              <a:rPr lang="en-US" altLang="ko-KR" sz="1400" i="1" dirty="0" smtClean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Korea Social Welfare Credit Union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5024" y="731965"/>
            <a:ext cx="5500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 Key Challenges</a:t>
            </a:r>
            <a:endParaRPr lang="en-US" altLang="ko-KR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D9A9-45B2-4C8B-9116-4AB7637DA693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1125" y="1268760"/>
            <a:ext cx="8546878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altLang="ko-K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Securing seed money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  - Need the minimum capital to build up the infrastructure and to stabilize the business of Korea Social Welfare Credit Union in early stage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ko-K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 - Being under discussion to get the support fund from the government and commercial entities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ko-K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*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Case</a:t>
            </a:r>
            <a:r>
              <a:rPr lang="ko-KR" alt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: The government provided the support fund of KRW 200 billion (US$ 1.8 million) to Korea Scientist and Engineers Mutual-aid Association.</a:t>
            </a:r>
          </a:p>
          <a:p>
            <a:pPr marL="457200" indent="-457200">
              <a:lnSpc>
                <a:spcPct val="150000"/>
              </a:lnSpc>
              <a:buAutoNum type="arabicParenR" startAt="2"/>
            </a:pPr>
            <a:r>
              <a:rPr lang="en-US" altLang="ko-K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Exclusivity of insurance sales by Korea social welfare credit union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within the social welfare sector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- Many facilities are often inadequately insured.</a:t>
            </a:r>
            <a:r>
              <a:rPr lang="ko-KR" altLang="en-US" sz="1400" dirty="0" smtClean="0">
                <a:latin typeface="Arial" pitchFamily="34" charset="0"/>
                <a:cs typeface="Arial" pitchFamily="34" charset="0"/>
              </a:rPr>
              <a:t> →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the occurrence of blind area in terms of compensation or indemnity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-  Costly premium and low coverage provided by commercial insurers.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  -  If exclusivity of insurance sales is given to Korea Social Welfare Credit Union, the effects of lower premium and higher coverage can be realized.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ko-KR" sz="2000" b="1" dirty="0" smtClean="0">
                <a:latin typeface="+mn-ea"/>
              </a:rPr>
              <a:t>  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*Case</a:t>
            </a:r>
            <a:r>
              <a:rPr lang="ko-KR" alt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:  All welfare facilities for children should be insured by Children center Safety and Insurance Association.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623662" y="1268760"/>
            <a:ext cx="419090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5065" y="12888"/>
            <a:ext cx="643683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III. Key Challenges &amp; Plan </a:t>
            </a:r>
          </a:p>
        </p:txBody>
      </p:sp>
    </p:spTree>
    <p:extLst>
      <p:ext uri="{BB962C8B-B14F-4D97-AF65-F5344CB8AC3E}">
        <p14:creationId xmlns="" xmlns:p14="http://schemas.microsoft.com/office/powerpoint/2010/main" val="1678289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0" y="642918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5857884" y="-24"/>
            <a:ext cx="3286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fontAlgn="base"/>
            <a:r>
              <a:rPr lang="en-US" altLang="ko-KR" sz="1400" i="1" dirty="0" smtClean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Korea Social Welfare Credit Union</a:t>
            </a: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D9A9-45B2-4C8B-9116-4AB7637DA693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7122" y="1782378"/>
            <a:ext cx="854687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3) Further </a:t>
            </a:r>
            <a:r>
              <a:rPr lang="en-US" altLang="ko-KR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lang="en-US" altLang="ko-K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development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altLang="ko-KR" sz="1600" spc="-15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ko-KR" sz="1600" spc="-15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Financial </a:t>
            </a:r>
            <a:r>
              <a:rPr lang="en-US" altLang="ko-KR" sz="1600" dirty="0" err="1" smtClean="0">
                <a:latin typeface="Arial" pitchFamily="34" charset="0"/>
                <a:cs typeface="Arial" pitchFamily="34" charset="0"/>
              </a:rPr>
              <a:t>programme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(loan, pension, life insurance for welfare employees,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ko-K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   other accident protection plan for service users etc.)</a:t>
            </a:r>
            <a:endParaRPr lang="en-US" altLang="ko-KR" sz="1600" spc="-15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  - Safety management </a:t>
            </a:r>
            <a:r>
              <a:rPr lang="en-US" altLang="ko-KR" sz="1600" dirty="0" err="1" smtClean="0">
                <a:latin typeface="Arial" pitchFamily="34" charset="0"/>
                <a:cs typeface="Arial" pitchFamily="34" charset="0"/>
              </a:rPr>
              <a:t>programme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for welfare facilities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- Welfare benefits for members, facility support and survey study etc.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C00000"/>
                </a:solidFill>
                <a:latin typeface="+mn-ea"/>
              </a:rPr>
              <a:t>4) </a:t>
            </a:r>
            <a:r>
              <a:rPr lang="en-US" altLang="ko-K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Building up organizational competency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  - Build up asset management competency and secure more experts in each function </a:t>
            </a:r>
            <a:r>
              <a:rPr lang="ko-KR" altLang="en-US" sz="1600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Maximization of business performance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  - Improve business and operational management process</a:t>
            </a:r>
            <a:r>
              <a:rPr lang="ko-KR" altLang="en-US" sz="1600" dirty="0" smtClean="0">
                <a:latin typeface="Arial" pitchFamily="34" charset="0"/>
                <a:cs typeface="Arial" pitchFamily="34" charset="0"/>
              </a:rPr>
              <a:t> →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efficient business/expense management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  - Increase transparency and social responsibility of organization</a:t>
            </a:r>
            <a:r>
              <a:rPr lang="ko-KR" altLang="en-US" sz="1600" dirty="0" smtClean="0">
                <a:latin typeface="Arial" pitchFamily="34" charset="0"/>
                <a:cs typeface="Arial" pitchFamily="34" charset="0"/>
              </a:rPr>
              <a:t> →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Trust and sustainability</a:t>
            </a:r>
            <a:endParaRPr lang="en-US" altLang="ko-KR" sz="1600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597122" y="1627702"/>
            <a:ext cx="419090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5065" y="12888"/>
            <a:ext cx="643683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III. Key Challenges &amp; Plan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1434" y="980728"/>
            <a:ext cx="5500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 Key Challenges</a:t>
            </a:r>
            <a:endParaRPr lang="en-US" altLang="ko-KR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8289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0" y="642918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5857884" y="-24"/>
            <a:ext cx="3286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fontAlgn="base"/>
            <a:r>
              <a:rPr lang="en-US" altLang="ko-KR" sz="1400" i="1" dirty="0" smtClean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Korea Social Welfare Credit Union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3163" y="857232"/>
            <a:ext cx="84897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 latinLnBrk="0">
              <a:buFont typeface="Wingdings"/>
              <a:buChar char="r"/>
            </a:pP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Strategic goal by stage</a:t>
            </a:r>
            <a:r>
              <a:rPr lang="ko-KR" alt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ko-KR" alt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</a:t>
            </a: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  </a:t>
            </a: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“</a:t>
            </a: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Hope </a:t>
            </a:r>
            <a:r>
              <a:rPr lang="en-US" altLang="ko-K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of Welfare Workers, </a:t>
            </a:r>
            <a:endParaRPr lang="en-US" altLang="ko-KR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fontAlgn="base" latinLnBrk="0"/>
            <a:r>
              <a:rPr lang="en-US" altLang="ko-K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</a:t>
            </a: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Power </a:t>
            </a:r>
            <a:r>
              <a:rPr lang="en-US" altLang="ko-K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of Welfare </a:t>
            </a: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facilities </a:t>
            </a: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”</a:t>
            </a:r>
            <a:endParaRPr lang="en-US" altLang="ko-KR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D9A9-45B2-4C8B-9116-4AB7637DA693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55065" y="12888"/>
            <a:ext cx="643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III. Key Challenges &amp; Plan 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597122" y="1504206"/>
            <a:ext cx="419090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갈매기형 수장 10"/>
          <p:cNvSpPr/>
          <p:nvPr/>
        </p:nvSpPr>
        <p:spPr bwMode="auto">
          <a:xfrm>
            <a:off x="736631" y="1965345"/>
            <a:ext cx="2844800" cy="504825"/>
          </a:xfrm>
          <a:prstGeom prst="chevron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0" rIns="0" bIns="36000" anchor="ctr"/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1600" b="1" dirty="0" smtClean="0">
                <a:latin typeface="+mj-lt"/>
                <a:ea typeface="맑은 고딕" pitchFamily="50" charset="-127"/>
              </a:rPr>
              <a:t>Short-term(2014~2016</a:t>
            </a:r>
            <a:r>
              <a:rPr lang="en-US" altLang="ko-KR" sz="1600" b="1" dirty="0">
                <a:latin typeface="+mj-lt"/>
                <a:ea typeface="맑은 고딕" pitchFamily="50" charset="-127"/>
              </a:rPr>
              <a:t>)</a:t>
            </a:r>
            <a:endParaRPr lang="ko-KR" altLang="en-US" sz="1600" b="1" dirty="0">
              <a:latin typeface="+mj-lt"/>
              <a:ea typeface="맑은 고딕" pitchFamily="50" charset="-127"/>
            </a:endParaRPr>
          </a:p>
        </p:txBody>
      </p:sp>
      <p:sp>
        <p:nvSpPr>
          <p:cNvPr id="12" name="갈매기형 수장 11"/>
          <p:cNvSpPr/>
          <p:nvPr/>
        </p:nvSpPr>
        <p:spPr bwMode="auto">
          <a:xfrm>
            <a:off x="3454431" y="1965345"/>
            <a:ext cx="2844800" cy="504825"/>
          </a:xfrm>
          <a:prstGeom prst="chevron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0" rIns="0" bIns="36000" anchor="ctr"/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1600" b="1" dirty="0" smtClean="0">
                <a:latin typeface="+mj-lt"/>
                <a:ea typeface="맑은 고딕" pitchFamily="50" charset="-127"/>
              </a:rPr>
              <a:t>Mid-term(2017</a:t>
            </a:r>
            <a:r>
              <a:rPr lang="en-US" altLang="ko-KR" sz="1600" b="1" dirty="0">
                <a:latin typeface="+mj-lt"/>
                <a:ea typeface="맑은 고딕" pitchFamily="50" charset="-127"/>
              </a:rPr>
              <a:t>~)</a:t>
            </a:r>
            <a:endParaRPr lang="ko-KR" altLang="en-US" sz="1600" b="1" dirty="0">
              <a:latin typeface="+mj-lt"/>
              <a:ea typeface="맑은 고딕" pitchFamily="50" charset="-127"/>
            </a:endParaRPr>
          </a:p>
        </p:txBody>
      </p:sp>
      <p:sp>
        <p:nvSpPr>
          <p:cNvPr id="13" name="갈매기형 수장 12"/>
          <p:cNvSpPr/>
          <p:nvPr/>
        </p:nvSpPr>
        <p:spPr bwMode="auto">
          <a:xfrm>
            <a:off x="6154768" y="1965345"/>
            <a:ext cx="2846388" cy="504825"/>
          </a:xfrm>
          <a:prstGeom prst="chevron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0" rIns="0" bIns="36000" anchor="ctr"/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1600" b="1" dirty="0" smtClean="0">
                <a:latin typeface="+mj-lt"/>
                <a:ea typeface="맑은 고딕" pitchFamily="50" charset="-127"/>
              </a:rPr>
              <a:t>Long-term (2019</a:t>
            </a:r>
            <a:r>
              <a:rPr lang="en-US" altLang="ko-KR" sz="1600" b="1" dirty="0">
                <a:latin typeface="+mj-lt"/>
                <a:ea typeface="맑은 고딕" pitchFamily="50" charset="-127"/>
              </a:rPr>
              <a:t>~)</a:t>
            </a:r>
            <a:endParaRPr lang="ko-KR" altLang="en-US" sz="1600" b="1" dirty="0">
              <a:latin typeface="+mj-lt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6330981" y="4398983"/>
            <a:ext cx="2590800" cy="1814512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0000" bIns="90000" anchor="ctr"/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ko-KR" altLang="en-US" sz="1000" dirty="0">
              <a:latin typeface="+mj-lt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3617943" y="4387870"/>
            <a:ext cx="2573338" cy="1825625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0000" bIns="90000" anchor="ctr"/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ko-KR" altLang="en-US" sz="1000" dirty="0">
              <a:latin typeface="+mj-lt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917605" y="2525733"/>
            <a:ext cx="2555875" cy="1800225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0000" bIns="90000"/>
          <a:lstStyle/>
          <a:p>
            <a:pPr marL="180975" indent="-180975">
              <a:lnSpc>
                <a:spcPct val="120000"/>
              </a:lnSpc>
              <a:spcBef>
                <a:spcPct val="0"/>
              </a:spcBef>
              <a:buClrTx/>
              <a:defRPr/>
            </a:pPr>
            <a:endParaRPr lang="en-US" altLang="ko-KR" sz="1000" dirty="0">
              <a:latin typeface="+mj-lt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3617943" y="2541608"/>
            <a:ext cx="2573338" cy="178435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0000" bIns="90000" anchor="ctr"/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ko-KR" altLang="en-US" sz="1000" dirty="0">
              <a:latin typeface="+mj-lt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6337331" y="2541608"/>
            <a:ext cx="2590800" cy="178435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0000" bIns="90000" anchor="ctr"/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ko-KR" altLang="en-US" sz="1000" dirty="0">
              <a:latin typeface="+mj-lt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898556" y="4387870"/>
            <a:ext cx="2555875" cy="1825625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0000" bIns="90000"/>
          <a:lstStyle/>
          <a:p>
            <a:pPr marL="180975" indent="-180975">
              <a:lnSpc>
                <a:spcPct val="120000"/>
              </a:lnSpc>
              <a:spcBef>
                <a:spcPct val="0"/>
              </a:spcBef>
              <a:buClrTx/>
              <a:defRPr/>
            </a:pPr>
            <a:endParaRPr lang="en-US" altLang="ko-KR" sz="1000" dirty="0">
              <a:latin typeface="+mj-lt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 bwMode="auto">
          <a:xfrm>
            <a:off x="971581" y="5151458"/>
            <a:ext cx="1150937" cy="4318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90000" rIns="36000" bIns="90000" anchor="ctr"/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800" b="0" dirty="0" smtClean="0">
                <a:latin typeface="+mj-lt"/>
                <a:ea typeface="맑은 고딕" pitchFamily="50" charset="-127"/>
              </a:rPr>
              <a:t>Secure and develop the competent resource</a:t>
            </a:r>
            <a:endParaRPr lang="en-US" altLang="ko-KR" sz="800" b="0" dirty="0">
              <a:latin typeface="+mj-lt"/>
              <a:ea typeface="맑은 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 bwMode="auto">
          <a:xfrm>
            <a:off x="2195543" y="5160983"/>
            <a:ext cx="1150938" cy="4318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90000" rIns="36000" bIns="90000" anchor="ctr"/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800" b="0" dirty="0" smtClean="0">
                <a:latin typeface="+mj-lt"/>
                <a:ea typeface="맑은 고딕" pitchFamily="50" charset="-127"/>
              </a:rPr>
              <a:t>Stabilize the cash-flow</a:t>
            </a:r>
            <a:endParaRPr lang="en-US" altLang="ko-KR" sz="800" b="0" dirty="0">
              <a:latin typeface="+mj-lt"/>
              <a:ea typeface="맑은 고딕" pitchFamily="50" charset="-127"/>
            </a:endParaRPr>
          </a:p>
        </p:txBody>
      </p:sp>
      <p:sp>
        <p:nvSpPr>
          <p:cNvPr id="26" name="직사각형 25"/>
          <p:cNvSpPr/>
          <p:nvPr/>
        </p:nvSpPr>
        <p:spPr bwMode="auto">
          <a:xfrm>
            <a:off x="2179668" y="5707083"/>
            <a:ext cx="1152525" cy="4318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90000" rIns="36000" bIns="90000" anchor="ctr"/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800" b="0" dirty="0" smtClean="0">
                <a:latin typeface="+mj-lt"/>
                <a:ea typeface="맑은 고딕" pitchFamily="50" charset="-127"/>
              </a:rPr>
              <a:t>Build cooperative network with social service organizations</a:t>
            </a:r>
            <a:endParaRPr lang="en-US" altLang="ko-KR" sz="800" b="0" dirty="0">
              <a:latin typeface="+mj-lt"/>
              <a:ea typeface="맑은 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965231" y="5695970"/>
            <a:ext cx="1152525" cy="4318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90000" rIns="36000" bIns="90000" anchor="ctr"/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800" b="0" dirty="0" smtClean="0">
                <a:latin typeface="+mj-lt"/>
                <a:ea typeface="맑은 고딕" pitchFamily="50" charset="-127"/>
              </a:rPr>
              <a:t>Set up the robust business process and regulations</a:t>
            </a:r>
            <a:endParaRPr lang="en-US" altLang="ko-KR" sz="800" b="0" dirty="0">
              <a:latin typeface="+mj-lt"/>
              <a:ea typeface="맑은 고딕" pitchFamily="50" charset="-127"/>
            </a:endParaRPr>
          </a:p>
        </p:txBody>
      </p:sp>
      <p:sp>
        <p:nvSpPr>
          <p:cNvPr id="32" name="직사각형 31"/>
          <p:cNvSpPr/>
          <p:nvPr/>
        </p:nvSpPr>
        <p:spPr bwMode="auto">
          <a:xfrm>
            <a:off x="4967318" y="3262333"/>
            <a:ext cx="1150938" cy="4318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90000" rIns="36000" bIns="90000" anchor="ctr"/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800" b="0" dirty="0" smtClean="0">
                <a:latin typeface="+mj-lt"/>
                <a:ea typeface="맑은 고딕" pitchFamily="50" charset="-127"/>
              </a:rPr>
              <a:t>Expand and differentiate welfare service </a:t>
            </a:r>
            <a:endParaRPr lang="en-US" altLang="ko-KR" sz="800" b="0" dirty="0">
              <a:latin typeface="+mj-lt"/>
              <a:ea typeface="맑은 고딕" pitchFamily="50" charset="-127"/>
            </a:endParaRPr>
          </a:p>
        </p:txBody>
      </p:sp>
      <p:sp>
        <p:nvSpPr>
          <p:cNvPr id="33" name="직사각형 32"/>
          <p:cNvSpPr/>
          <p:nvPr/>
        </p:nvSpPr>
        <p:spPr bwMode="auto">
          <a:xfrm>
            <a:off x="6407181" y="3262333"/>
            <a:ext cx="1152525" cy="4318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90000" rIns="36000" bIns="90000" anchor="ctr"/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800" b="0" dirty="0" smtClean="0">
                <a:latin typeface="+mj-lt"/>
                <a:ea typeface="맑은 고딕" pitchFamily="50" charset="-127"/>
              </a:rPr>
              <a:t>Strengthen welfare service benefits</a:t>
            </a:r>
            <a:endParaRPr lang="en-US" altLang="ko-KR" sz="800" b="0" dirty="0">
              <a:latin typeface="+mj-lt"/>
              <a:ea typeface="맑은 고딕" pitchFamily="50" charset="-127"/>
            </a:endParaRPr>
          </a:p>
        </p:txBody>
      </p:sp>
      <p:sp>
        <p:nvSpPr>
          <p:cNvPr id="34" name="직사각형 33"/>
          <p:cNvSpPr/>
          <p:nvPr/>
        </p:nvSpPr>
        <p:spPr bwMode="auto">
          <a:xfrm>
            <a:off x="6407181" y="3838595"/>
            <a:ext cx="1152525" cy="4318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90000" rIns="36000" bIns="90000" anchor="ctr"/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800" b="0" dirty="0" smtClean="0">
                <a:latin typeface="+mj-lt"/>
                <a:ea typeface="맑은 고딕" pitchFamily="50" charset="-127"/>
              </a:rPr>
              <a:t>Develop other revenue model</a:t>
            </a:r>
            <a:endParaRPr lang="ko-KR" altLang="en-US" sz="800" b="0" dirty="0">
              <a:latin typeface="+mj-lt"/>
              <a:ea typeface="맑은 고딕" pitchFamily="50" charset="-127"/>
            </a:endParaRPr>
          </a:p>
        </p:txBody>
      </p:sp>
      <p:sp>
        <p:nvSpPr>
          <p:cNvPr id="35" name="직사각형 34"/>
          <p:cNvSpPr/>
          <p:nvPr/>
        </p:nvSpPr>
        <p:spPr bwMode="auto">
          <a:xfrm>
            <a:off x="7704168" y="3262333"/>
            <a:ext cx="1150938" cy="4318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90000" rIns="36000" bIns="90000" anchor="ctr"/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800" b="0" dirty="0" smtClean="0">
                <a:latin typeface="+mj-lt"/>
                <a:ea typeface="맑은 고딕" pitchFamily="50" charset="-127"/>
              </a:rPr>
              <a:t>Develop the business associated with welfare service</a:t>
            </a:r>
            <a:endParaRPr lang="ko-KR" altLang="en-US" sz="800" b="0" dirty="0">
              <a:latin typeface="+mj-lt"/>
              <a:ea typeface="맑은 고딕" pitchFamily="50" charset="-127"/>
            </a:endParaRPr>
          </a:p>
        </p:txBody>
      </p:sp>
      <p:sp>
        <p:nvSpPr>
          <p:cNvPr id="36" name="직사각형 35"/>
          <p:cNvSpPr/>
          <p:nvPr/>
        </p:nvSpPr>
        <p:spPr bwMode="auto">
          <a:xfrm>
            <a:off x="3706843" y="3262333"/>
            <a:ext cx="1152525" cy="4318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90000" rIns="36000" bIns="90000" anchor="ctr"/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800" b="0" dirty="0" smtClean="0">
                <a:latin typeface="+mj-lt"/>
                <a:ea typeface="맑은 고딕" pitchFamily="50" charset="-127"/>
              </a:rPr>
              <a:t>Develop tailor-made financial products</a:t>
            </a:r>
            <a:endParaRPr lang="ko-KR" altLang="en-US" sz="800" b="0" dirty="0">
              <a:latin typeface="+mj-lt"/>
              <a:ea typeface="맑은 고딕" pitchFamily="50" charset="-127"/>
            </a:endParaRPr>
          </a:p>
        </p:txBody>
      </p:sp>
      <p:sp>
        <p:nvSpPr>
          <p:cNvPr id="37" name="직사각형 36"/>
          <p:cNvSpPr/>
          <p:nvPr/>
        </p:nvSpPr>
        <p:spPr bwMode="auto">
          <a:xfrm>
            <a:off x="3706843" y="3838595"/>
            <a:ext cx="1152525" cy="4318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90000" rIns="36000" bIns="90000" anchor="ctr"/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800" b="0" dirty="0" smtClean="0">
                <a:latin typeface="+mj-lt"/>
                <a:ea typeface="맑은 고딕" pitchFamily="50" charset="-127"/>
              </a:rPr>
              <a:t>Establish nation-wide service network</a:t>
            </a:r>
            <a:endParaRPr lang="en-US" altLang="ko-KR" sz="800" b="0" dirty="0">
              <a:latin typeface="+mj-lt"/>
              <a:ea typeface="맑은 고딕" pitchFamily="50" charset="-127"/>
            </a:endParaRPr>
          </a:p>
        </p:txBody>
      </p:sp>
      <p:sp>
        <p:nvSpPr>
          <p:cNvPr id="38" name="직사각형 37"/>
          <p:cNvSpPr/>
          <p:nvPr/>
        </p:nvSpPr>
        <p:spPr bwMode="auto">
          <a:xfrm>
            <a:off x="6407181" y="5133995"/>
            <a:ext cx="1152525" cy="4318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90000" rIns="36000" bIns="90000" anchor="ctr"/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800" b="0" dirty="0" smtClean="0">
                <a:latin typeface="+mj-lt"/>
                <a:ea typeface="맑은 고딕" pitchFamily="50" charset="-127"/>
              </a:rPr>
              <a:t>Advanced asset management system</a:t>
            </a:r>
            <a:endParaRPr lang="ko-KR" altLang="en-US" sz="800" b="0" dirty="0">
              <a:latin typeface="+mj-lt"/>
              <a:ea typeface="맑은 고딕" pitchFamily="50" charset="-127"/>
            </a:endParaRPr>
          </a:p>
        </p:txBody>
      </p:sp>
      <p:sp>
        <p:nvSpPr>
          <p:cNvPr id="39" name="직사각형 38"/>
          <p:cNvSpPr/>
          <p:nvPr/>
        </p:nvSpPr>
        <p:spPr bwMode="auto">
          <a:xfrm>
            <a:off x="6407181" y="5710258"/>
            <a:ext cx="1152525" cy="4318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90000" rIns="36000" bIns="90000" anchor="ctr"/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700" b="0" dirty="0" smtClean="0">
                <a:latin typeface="+mj-lt"/>
                <a:ea typeface="맑은 고딕" pitchFamily="50" charset="-127"/>
              </a:rPr>
              <a:t>Strengthen business planning &amp; development competency</a:t>
            </a:r>
            <a:endParaRPr lang="ko-KR" altLang="en-US" sz="700" b="0" dirty="0">
              <a:latin typeface="+mj-lt"/>
              <a:ea typeface="맑은 고딕" pitchFamily="50" charset="-127"/>
            </a:endParaRPr>
          </a:p>
        </p:txBody>
      </p:sp>
      <p:sp>
        <p:nvSpPr>
          <p:cNvPr id="40" name="직사각형 39"/>
          <p:cNvSpPr/>
          <p:nvPr/>
        </p:nvSpPr>
        <p:spPr bwMode="auto">
          <a:xfrm>
            <a:off x="7704168" y="5710258"/>
            <a:ext cx="1150938" cy="4318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90000" rIns="36000" bIns="90000" anchor="ctr"/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800" b="0" dirty="0" smtClean="0">
                <a:latin typeface="+mj-lt"/>
                <a:ea typeface="맑은 고딕" pitchFamily="50" charset="-127"/>
              </a:rPr>
              <a:t>Investment diversification </a:t>
            </a:r>
            <a:endParaRPr lang="ko-KR" altLang="en-US" sz="800" b="0" dirty="0">
              <a:latin typeface="+mj-lt"/>
              <a:ea typeface="맑은 고딕" pitchFamily="50" charset="-127"/>
            </a:endParaRPr>
          </a:p>
        </p:txBody>
      </p:sp>
      <p:sp>
        <p:nvSpPr>
          <p:cNvPr id="41" name="직사각형 40"/>
          <p:cNvSpPr/>
          <p:nvPr/>
        </p:nvSpPr>
        <p:spPr bwMode="auto">
          <a:xfrm>
            <a:off x="3706843" y="5133995"/>
            <a:ext cx="1152525" cy="4318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90000" rIns="36000" bIns="90000" anchor="ctr"/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800" b="0" dirty="0" smtClean="0">
                <a:latin typeface="+mj-lt"/>
                <a:ea typeface="맑은 고딕" pitchFamily="50" charset="-127"/>
              </a:rPr>
              <a:t>Strengthen the asset mgt. function</a:t>
            </a:r>
            <a:endParaRPr lang="en-US" altLang="ko-KR" sz="800" b="0" dirty="0">
              <a:latin typeface="+mj-lt"/>
              <a:ea typeface="맑은 고딕" pitchFamily="50" charset="-127"/>
            </a:endParaRPr>
          </a:p>
        </p:txBody>
      </p:sp>
      <p:sp>
        <p:nvSpPr>
          <p:cNvPr id="42" name="직사각형 41"/>
          <p:cNvSpPr/>
          <p:nvPr/>
        </p:nvSpPr>
        <p:spPr bwMode="auto">
          <a:xfrm>
            <a:off x="4967318" y="5133995"/>
            <a:ext cx="1152525" cy="4318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90000" rIns="36000" bIns="90000" anchor="ctr"/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800" b="0" dirty="0" smtClean="0">
                <a:latin typeface="+mj-lt"/>
                <a:ea typeface="맑은 고딕" pitchFamily="50" charset="-127"/>
              </a:rPr>
              <a:t>Set up asset mgt. model geared to the retained assets</a:t>
            </a:r>
            <a:endParaRPr lang="en-US" altLang="ko-KR" sz="800" b="0" dirty="0">
              <a:latin typeface="+mj-lt"/>
              <a:ea typeface="맑은 고딕" pitchFamily="50" charset="-127"/>
            </a:endParaRPr>
          </a:p>
        </p:txBody>
      </p:sp>
      <p:sp>
        <p:nvSpPr>
          <p:cNvPr id="43" name="직사각형 42"/>
          <p:cNvSpPr/>
          <p:nvPr/>
        </p:nvSpPr>
        <p:spPr bwMode="auto">
          <a:xfrm>
            <a:off x="3706843" y="5710258"/>
            <a:ext cx="1152525" cy="4318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90000" rIns="36000" bIns="90000" anchor="ctr"/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800" b="0" dirty="0" smtClean="0">
                <a:latin typeface="+mj-lt"/>
                <a:ea typeface="맑은 고딕" pitchFamily="50" charset="-127"/>
              </a:rPr>
              <a:t>Investment performance mgt</a:t>
            </a:r>
            <a:r>
              <a:rPr lang="en-US" altLang="ko-KR" sz="1000" dirty="0" smtClean="0">
                <a:latin typeface="+mj-lt"/>
                <a:ea typeface="맑은 고딕" pitchFamily="50" charset="-127"/>
              </a:rPr>
              <a:t>. </a:t>
            </a:r>
            <a:r>
              <a:rPr lang="ko-KR" altLang="en-US" sz="1000" dirty="0" smtClean="0">
                <a:latin typeface="+mj-lt"/>
                <a:ea typeface="맑은 고딕" pitchFamily="50" charset="-127"/>
              </a:rPr>
              <a:t> </a:t>
            </a:r>
            <a:endParaRPr lang="en-US" altLang="ko-KR" sz="1000" dirty="0">
              <a:latin typeface="+mj-lt"/>
              <a:ea typeface="맑은 고딕" pitchFamily="50" charset="-127"/>
            </a:endParaRPr>
          </a:p>
        </p:txBody>
      </p:sp>
      <p:sp>
        <p:nvSpPr>
          <p:cNvPr id="44" name="직사각형 43"/>
          <p:cNvSpPr/>
          <p:nvPr/>
        </p:nvSpPr>
        <p:spPr bwMode="auto">
          <a:xfrm rot="16200000">
            <a:off x="-172213" y="3271064"/>
            <a:ext cx="1781175" cy="360363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0000" bIns="90000" anchor="ctr"/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1000" b="1" dirty="0">
                <a:latin typeface="+mj-lt"/>
                <a:ea typeface="맑은 고딕" pitchFamily="50" charset="-127"/>
              </a:rPr>
              <a:t>Front End</a:t>
            </a:r>
            <a:endParaRPr lang="ko-KR" altLang="en-US" sz="1000" b="1" dirty="0">
              <a:latin typeface="+mj-lt"/>
              <a:ea typeface="맑은 고딕" pitchFamily="50" charset="-127"/>
            </a:endParaRPr>
          </a:p>
        </p:txBody>
      </p:sp>
      <p:sp>
        <p:nvSpPr>
          <p:cNvPr id="45" name="직사각형 44"/>
          <p:cNvSpPr/>
          <p:nvPr/>
        </p:nvSpPr>
        <p:spPr bwMode="auto">
          <a:xfrm rot="16200000">
            <a:off x="97664" y="5390397"/>
            <a:ext cx="1241423" cy="360363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0000" bIns="90000" anchor="ctr"/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1000" b="1" dirty="0">
                <a:latin typeface="+mj-lt"/>
                <a:ea typeface="맑은 고딕" pitchFamily="50" charset="-127"/>
              </a:rPr>
              <a:t>Back End</a:t>
            </a:r>
            <a:endParaRPr lang="ko-KR" altLang="en-US" sz="1000" b="1" dirty="0">
              <a:latin typeface="+mj-lt"/>
              <a:ea typeface="맑은 고딕" pitchFamily="50" charset="-127"/>
            </a:endParaRPr>
          </a:p>
        </p:txBody>
      </p:sp>
      <p:sp>
        <p:nvSpPr>
          <p:cNvPr id="46" name="직사각형 45"/>
          <p:cNvSpPr/>
          <p:nvPr/>
        </p:nvSpPr>
        <p:spPr bwMode="auto">
          <a:xfrm>
            <a:off x="1006506" y="3262333"/>
            <a:ext cx="1152525" cy="4318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90000" rIns="36000" bIns="90000" anchor="ctr"/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800" b="0" dirty="0" smtClean="0">
                <a:latin typeface="+mj-lt"/>
                <a:ea typeface="맑은 고딕" pitchFamily="50" charset="-127"/>
              </a:rPr>
              <a:t>Develop and provide the competitive products</a:t>
            </a:r>
            <a:endParaRPr lang="ko-KR" altLang="en-US" sz="800" b="0" dirty="0">
              <a:latin typeface="+mj-lt"/>
              <a:ea typeface="맑은 고딕" pitchFamily="50" charset="-127"/>
            </a:endParaRPr>
          </a:p>
        </p:txBody>
      </p:sp>
      <p:sp>
        <p:nvSpPr>
          <p:cNvPr id="47" name="직사각형 46"/>
          <p:cNvSpPr/>
          <p:nvPr/>
        </p:nvSpPr>
        <p:spPr bwMode="auto">
          <a:xfrm>
            <a:off x="2266981" y="3838595"/>
            <a:ext cx="1152525" cy="4318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90000" rIns="36000" bIns="90000" anchor="ctr"/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800" b="0" dirty="0" smtClean="0">
                <a:latin typeface="+mj-lt"/>
                <a:ea typeface="맑은 고딕" pitchFamily="50" charset="-127"/>
              </a:rPr>
              <a:t>Build trustworthy brand image</a:t>
            </a:r>
            <a:endParaRPr lang="en-US" altLang="ko-KR" sz="800" b="0" dirty="0">
              <a:latin typeface="+mj-lt"/>
              <a:ea typeface="맑은 고딕" pitchFamily="50" charset="-127"/>
            </a:endParaRPr>
          </a:p>
        </p:txBody>
      </p:sp>
      <p:sp>
        <p:nvSpPr>
          <p:cNvPr id="48" name="직사각형 47"/>
          <p:cNvSpPr/>
          <p:nvPr/>
        </p:nvSpPr>
        <p:spPr bwMode="auto">
          <a:xfrm>
            <a:off x="1006506" y="3838595"/>
            <a:ext cx="1152525" cy="4318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90000" rIns="36000" bIns="90000" anchor="ctr"/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ko-KR" altLang="en-US" sz="800" dirty="0">
                <a:latin typeface="+mj-lt"/>
                <a:ea typeface="맑은 고딕" pitchFamily="50" charset="-127"/>
              </a:rPr>
              <a:t> </a:t>
            </a:r>
            <a:r>
              <a:rPr lang="en-US" altLang="ko-KR" sz="800" b="0" dirty="0" smtClean="0">
                <a:latin typeface="+mj-lt"/>
                <a:ea typeface="맑은 고딕" pitchFamily="50" charset="-127"/>
              </a:rPr>
              <a:t>Establish and roll out the effective PR strategies</a:t>
            </a:r>
            <a:endParaRPr lang="en-US" altLang="ko-KR" sz="800" b="0" dirty="0">
              <a:latin typeface="+mj-lt"/>
              <a:ea typeface="맑은 고딕" pitchFamily="50" charset="-127"/>
            </a:endParaRPr>
          </a:p>
        </p:txBody>
      </p:sp>
      <p:cxnSp>
        <p:nvCxnSpPr>
          <p:cNvPr id="49" name="직선 연결선 48"/>
          <p:cNvCxnSpPr>
            <a:stCxn id="46" idx="2"/>
            <a:endCxn id="48" idx="0"/>
          </p:cNvCxnSpPr>
          <p:nvPr/>
        </p:nvCxnSpPr>
        <p:spPr bwMode="auto">
          <a:xfrm flipH="1">
            <a:off x="1582768" y="3694133"/>
            <a:ext cx="0" cy="144462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0" name="직선 연결선 49"/>
          <p:cNvCxnSpPr>
            <a:stCxn id="46" idx="3"/>
            <a:endCxn id="47" idx="0"/>
          </p:cNvCxnSpPr>
          <p:nvPr/>
        </p:nvCxnSpPr>
        <p:spPr bwMode="auto">
          <a:xfrm>
            <a:off x="2159031" y="3478233"/>
            <a:ext cx="684212" cy="360362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1" name="직선 연결선 50"/>
          <p:cNvCxnSpPr>
            <a:stCxn id="48" idx="3"/>
            <a:endCxn id="47" idx="1"/>
          </p:cNvCxnSpPr>
          <p:nvPr/>
        </p:nvCxnSpPr>
        <p:spPr bwMode="auto">
          <a:xfrm>
            <a:off x="2159031" y="4054495"/>
            <a:ext cx="107950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2" name="직선 연결선 51"/>
          <p:cNvCxnSpPr>
            <a:stCxn id="36" idx="2"/>
            <a:endCxn id="37" idx="0"/>
          </p:cNvCxnSpPr>
          <p:nvPr/>
        </p:nvCxnSpPr>
        <p:spPr bwMode="auto">
          <a:xfrm>
            <a:off x="4283106" y="3694133"/>
            <a:ext cx="0" cy="144462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3" name="직선 연결선 52"/>
          <p:cNvCxnSpPr>
            <a:stCxn id="32" idx="1"/>
            <a:endCxn id="36" idx="3"/>
          </p:cNvCxnSpPr>
          <p:nvPr/>
        </p:nvCxnSpPr>
        <p:spPr bwMode="auto">
          <a:xfrm flipH="1">
            <a:off x="4859368" y="3478233"/>
            <a:ext cx="107950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4" name="직선 연결선 53"/>
          <p:cNvCxnSpPr>
            <a:stCxn id="32" idx="2"/>
            <a:endCxn id="37" idx="3"/>
          </p:cNvCxnSpPr>
          <p:nvPr/>
        </p:nvCxnSpPr>
        <p:spPr bwMode="auto">
          <a:xfrm flipH="1">
            <a:off x="4859368" y="3694133"/>
            <a:ext cx="682625" cy="360362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5" name="직선 연결선 54"/>
          <p:cNvCxnSpPr>
            <a:stCxn id="35" idx="1"/>
            <a:endCxn id="33" idx="3"/>
          </p:cNvCxnSpPr>
          <p:nvPr/>
        </p:nvCxnSpPr>
        <p:spPr bwMode="auto">
          <a:xfrm flipH="1">
            <a:off x="7559706" y="3478233"/>
            <a:ext cx="144462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6" name="직선 연결선 55"/>
          <p:cNvCxnSpPr>
            <a:stCxn id="34" idx="0"/>
            <a:endCxn id="33" idx="2"/>
          </p:cNvCxnSpPr>
          <p:nvPr/>
        </p:nvCxnSpPr>
        <p:spPr bwMode="auto">
          <a:xfrm flipV="1">
            <a:off x="6983443" y="3694133"/>
            <a:ext cx="0" cy="144462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7" name="직선 연결선 56"/>
          <p:cNvCxnSpPr>
            <a:stCxn id="34" idx="3"/>
            <a:endCxn id="35" idx="2"/>
          </p:cNvCxnSpPr>
          <p:nvPr/>
        </p:nvCxnSpPr>
        <p:spPr bwMode="auto">
          <a:xfrm flipV="1">
            <a:off x="7559706" y="3694133"/>
            <a:ext cx="720725" cy="360362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8" name="직선 연결선 57"/>
          <p:cNvCxnSpPr>
            <a:stCxn id="24" idx="2"/>
            <a:endCxn id="27" idx="0"/>
          </p:cNvCxnSpPr>
          <p:nvPr/>
        </p:nvCxnSpPr>
        <p:spPr bwMode="auto">
          <a:xfrm flipH="1">
            <a:off x="1541493" y="5583258"/>
            <a:ext cx="4763" cy="112712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9" name="직선 연결선 58"/>
          <p:cNvCxnSpPr>
            <a:stCxn id="25" idx="1"/>
            <a:endCxn id="24" idx="3"/>
          </p:cNvCxnSpPr>
          <p:nvPr/>
        </p:nvCxnSpPr>
        <p:spPr bwMode="auto">
          <a:xfrm flipH="1" flipV="1">
            <a:off x="2122518" y="5367358"/>
            <a:ext cx="73025" cy="9525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0" name="직선 연결선 59"/>
          <p:cNvCxnSpPr>
            <a:stCxn id="26" idx="1"/>
            <a:endCxn id="27" idx="3"/>
          </p:cNvCxnSpPr>
          <p:nvPr/>
        </p:nvCxnSpPr>
        <p:spPr bwMode="auto">
          <a:xfrm flipH="1" flipV="1">
            <a:off x="2117756" y="5911870"/>
            <a:ext cx="61912" cy="11113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1" name="직선 연결선 60"/>
          <p:cNvCxnSpPr>
            <a:stCxn id="25" idx="2"/>
            <a:endCxn id="26" idx="0"/>
          </p:cNvCxnSpPr>
          <p:nvPr/>
        </p:nvCxnSpPr>
        <p:spPr bwMode="auto">
          <a:xfrm flipH="1">
            <a:off x="2755931" y="5592783"/>
            <a:ext cx="14287" cy="11430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2" name="직선 연결선 61"/>
          <p:cNvCxnSpPr>
            <a:stCxn id="42" idx="1"/>
            <a:endCxn id="41" idx="3"/>
          </p:cNvCxnSpPr>
          <p:nvPr/>
        </p:nvCxnSpPr>
        <p:spPr bwMode="auto">
          <a:xfrm flipH="1">
            <a:off x="4859368" y="5349895"/>
            <a:ext cx="107950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3" name="직선 연결선 62"/>
          <p:cNvCxnSpPr>
            <a:stCxn id="41" idx="2"/>
            <a:endCxn id="43" idx="0"/>
          </p:cNvCxnSpPr>
          <p:nvPr/>
        </p:nvCxnSpPr>
        <p:spPr bwMode="auto">
          <a:xfrm>
            <a:off x="4283106" y="5565795"/>
            <a:ext cx="0" cy="144463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4" name="직선 연결선 63"/>
          <p:cNvCxnSpPr>
            <a:stCxn id="42" idx="2"/>
            <a:endCxn id="43" idx="3"/>
          </p:cNvCxnSpPr>
          <p:nvPr/>
        </p:nvCxnSpPr>
        <p:spPr bwMode="auto">
          <a:xfrm flipH="1">
            <a:off x="4859368" y="5565795"/>
            <a:ext cx="684213" cy="360363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5" name="직선 연결선 64"/>
          <p:cNvCxnSpPr>
            <a:stCxn id="39" idx="0"/>
            <a:endCxn id="38" idx="2"/>
          </p:cNvCxnSpPr>
          <p:nvPr/>
        </p:nvCxnSpPr>
        <p:spPr bwMode="auto">
          <a:xfrm flipV="1">
            <a:off x="6983443" y="5565795"/>
            <a:ext cx="0" cy="144463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6" name="직선 연결선 65"/>
          <p:cNvCxnSpPr>
            <a:stCxn id="39" idx="3"/>
            <a:endCxn id="40" idx="1"/>
          </p:cNvCxnSpPr>
          <p:nvPr/>
        </p:nvCxnSpPr>
        <p:spPr bwMode="auto">
          <a:xfrm>
            <a:off x="7559706" y="5926158"/>
            <a:ext cx="144462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7" name="직선 연결선 66"/>
          <p:cNvCxnSpPr>
            <a:stCxn id="40" idx="0"/>
            <a:endCxn id="38" idx="3"/>
          </p:cNvCxnSpPr>
          <p:nvPr/>
        </p:nvCxnSpPr>
        <p:spPr bwMode="auto">
          <a:xfrm flipH="1" flipV="1">
            <a:off x="7559706" y="5349895"/>
            <a:ext cx="719137" cy="360363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69" name="모서리가 둥근 직사각형 68"/>
          <p:cNvSpPr/>
          <p:nvPr/>
        </p:nvSpPr>
        <p:spPr>
          <a:xfrm>
            <a:off x="1033661" y="2570254"/>
            <a:ext cx="2357454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 smtClean="0">
                <a:solidFill>
                  <a:schemeClr val="tx1"/>
                </a:solidFill>
                <a:latin typeface="+mn-ea"/>
              </a:rPr>
              <a:t>Achieve the economy of scale with insurance business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0" name="모서리가 둥근 직사각형 69"/>
          <p:cNvSpPr/>
          <p:nvPr/>
        </p:nvSpPr>
        <p:spPr>
          <a:xfrm>
            <a:off x="3708233" y="2570254"/>
            <a:ext cx="2357454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ea typeface="맑은 고딕" pitchFamily="50" charset="-127"/>
              </a:rPr>
              <a:t>Growth through product development and sales network building</a:t>
            </a:r>
            <a:endParaRPr lang="en-US" altLang="ko-KR" sz="1400" b="1" dirty="0">
              <a:solidFill>
                <a:schemeClr val="tx1"/>
              </a:solidFill>
              <a:ea typeface="맑은 고딕" pitchFamily="50" charset="-127"/>
            </a:endParaRPr>
          </a:p>
        </p:txBody>
      </p:sp>
      <p:sp>
        <p:nvSpPr>
          <p:cNvPr id="71" name="모서리가 둥근 직사각형 70"/>
          <p:cNvSpPr/>
          <p:nvPr/>
        </p:nvSpPr>
        <p:spPr>
          <a:xfrm>
            <a:off x="6418345" y="4454476"/>
            <a:ext cx="2357454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ea typeface="맑은 고딕" pitchFamily="50" charset="-127"/>
              </a:rPr>
              <a:t>Diversify the business and set up the advanced asset management system</a:t>
            </a:r>
            <a:endParaRPr lang="ko-KR" altLang="en-US" sz="1400" b="1" dirty="0">
              <a:solidFill>
                <a:schemeClr val="tx1"/>
              </a:solidFill>
              <a:ea typeface="맑은 고딕" pitchFamily="50" charset="-127"/>
            </a:endParaRPr>
          </a:p>
        </p:txBody>
      </p:sp>
      <p:sp>
        <p:nvSpPr>
          <p:cNvPr id="72" name="모서리가 둥근 직사각형 71"/>
          <p:cNvSpPr/>
          <p:nvPr/>
        </p:nvSpPr>
        <p:spPr>
          <a:xfrm>
            <a:off x="3726003" y="4421023"/>
            <a:ext cx="2357454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ea typeface="맑은 고딕" pitchFamily="50" charset="-127"/>
              </a:rPr>
              <a:t>Increase asset management capability</a:t>
            </a:r>
            <a:endParaRPr lang="ko-KR" altLang="en-US" sz="1400" b="1" dirty="0">
              <a:solidFill>
                <a:schemeClr val="tx1"/>
              </a:solidFill>
              <a:ea typeface="맑은 고딕" pitchFamily="50" charset="-127"/>
            </a:endParaRPr>
          </a:p>
        </p:txBody>
      </p:sp>
      <p:sp>
        <p:nvSpPr>
          <p:cNvPr id="73" name="모서리가 둥근 직사각형 72"/>
          <p:cNvSpPr/>
          <p:nvPr/>
        </p:nvSpPr>
        <p:spPr>
          <a:xfrm>
            <a:off x="977906" y="4438793"/>
            <a:ext cx="2357454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ea typeface="맑은 고딕" pitchFamily="50" charset="-127"/>
              </a:rPr>
              <a:t>Establish stable and efficient business infrastructure</a:t>
            </a:r>
            <a:endParaRPr lang="ko-KR" altLang="en-US" sz="1400" b="1" dirty="0">
              <a:solidFill>
                <a:schemeClr val="tx1"/>
              </a:solidFill>
              <a:ea typeface="맑은 고딕" pitchFamily="50" charset="-127"/>
            </a:endParaRPr>
          </a:p>
        </p:txBody>
      </p:sp>
      <p:sp>
        <p:nvSpPr>
          <p:cNvPr id="74" name="모서리가 둥근 직사각형 73"/>
          <p:cNvSpPr/>
          <p:nvPr/>
        </p:nvSpPr>
        <p:spPr>
          <a:xfrm>
            <a:off x="6467481" y="2570254"/>
            <a:ext cx="2357454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spcBef>
                <a:spcPct val="0"/>
              </a:spcBef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ea typeface="맑은 고딕" pitchFamily="50" charset="-127"/>
              </a:rPr>
              <a:t>Diversify member service and revenue making business</a:t>
            </a:r>
            <a:endParaRPr lang="ko-KR" altLang="en-US" sz="1400" b="1" dirty="0" smtClean="0">
              <a:solidFill>
                <a:schemeClr val="tx1"/>
              </a:solidFill>
              <a:ea typeface="맑은 고딕" pitchFamily="50" charset="-127"/>
            </a:endParaRPr>
          </a:p>
        </p:txBody>
      </p:sp>
      <p:sp>
        <p:nvSpPr>
          <p:cNvPr id="68" name="타원 116"/>
          <p:cNvSpPr>
            <a:spLocks noChangeArrowheads="1"/>
          </p:cNvSpPr>
          <p:nvPr/>
        </p:nvSpPr>
        <p:spPr bwMode="auto">
          <a:xfrm>
            <a:off x="191294" y="1756354"/>
            <a:ext cx="3852924" cy="4537075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lIns="0" tIns="0" rIns="0" bIns="0" anchor="ctr"/>
          <a:lstStyle/>
          <a:p>
            <a:pPr defTabSz="900113"/>
            <a:endParaRPr lang="ko-KR" altLang="en-US" sz="1400" b="1" dirty="0"/>
          </a:p>
        </p:txBody>
      </p:sp>
    </p:spTree>
    <p:extLst>
      <p:ext uri="{BB962C8B-B14F-4D97-AF65-F5344CB8AC3E}">
        <p14:creationId xmlns="" xmlns:p14="http://schemas.microsoft.com/office/powerpoint/2010/main" val="4170187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0" y="642918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5857884" y="-24"/>
            <a:ext cx="3286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fontAlgn="base"/>
            <a:r>
              <a:rPr lang="en-US" altLang="ko-KR" sz="1400" i="1" dirty="0" smtClean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Korea Social Welfare Credit Union</a:t>
            </a: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D9A9-45B2-4C8B-9116-4AB7637DA693}" type="slidenum">
              <a:rPr lang="ko-KR" altLang="en-US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500034" y="1357298"/>
            <a:ext cx="1214446" cy="7143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1</a:t>
            </a:r>
            <a:endParaRPr lang="ko-KR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928794" y="1357298"/>
            <a:ext cx="6715172" cy="71438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000" b="1" spc="-150" dirty="0" smtClean="0">
                <a:latin typeface="Arial" pitchFamily="34" charset="0"/>
                <a:cs typeface="Arial" pitchFamily="34" charset="0"/>
              </a:rPr>
              <a:t>Improvement on treatment of social welfare workforce is a key factor of social welfare development</a:t>
            </a:r>
            <a:endParaRPr lang="ko-KR" altLang="en-US" sz="2000" b="1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00034" y="2500306"/>
            <a:ext cx="1214446" cy="7143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2</a:t>
            </a:r>
            <a:endParaRPr lang="ko-KR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928794" y="2500306"/>
            <a:ext cx="6715172" cy="71438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000" b="1" spc="-150" dirty="0" smtClean="0">
                <a:latin typeface="Arial" pitchFamily="34" charset="0"/>
                <a:cs typeface="Arial" pitchFamily="34" charset="0"/>
              </a:rPr>
              <a:t>Safety of social welfare facilities is a pre-requisite condition for improvement of social welfare service</a:t>
            </a:r>
            <a:endParaRPr lang="ko-KR" altLang="en-US" sz="2000" b="1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00034" y="3643314"/>
            <a:ext cx="1214446" cy="7143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3</a:t>
            </a:r>
            <a:endParaRPr lang="ko-KR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928794" y="3643314"/>
            <a:ext cx="6715172" cy="71438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000" b="1" spc="-150" dirty="0" smtClean="0">
                <a:latin typeface="Arial" pitchFamily="34" charset="0"/>
                <a:cs typeface="Arial" pitchFamily="34" charset="0"/>
              </a:rPr>
              <a:t>Cooperation &amp; combined efforts  between the government (central, local) and social welfare facilities are required.</a:t>
            </a:r>
            <a:endParaRPr lang="ko-KR" altLang="en-US" sz="2000" b="1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00034" y="4786322"/>
            <a:ext cx="1214446" cy="7143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4</a:t>
            </a:r>
            <a:endParaRPr lang="ko-KR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928794" y="4786322"/>
            <a:ext cx="6715172" cy="71438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000" b="1" spc="-1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Social welfare cooperative can be an alternative model with low cost and high efficiency to resolve the various issues.</a:t>
            </a:r>
            <a:endParaRPr lang="ko-KR" altLang="en-US" sz="2000" b="1" spc="-1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1795" y="22714"/>
            <a:ext cx="64368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IV. Conclusion 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500034" y="5689603"/>
            <a:ext cx="8643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altLang="ko-KR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“The better treatment for social welfare workers   </a:t>
            </a:r>
          </a:p>
          <a:p>
            <a:pPr marL="285750" indent="-285750"/>
            <a:r>
              <a:rPr lang="en-US" altLang="ko-KR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  makes a happy society!”</a:t>
            </a:r>
          </a:p>
        </p:txBody>
      </p:sp>
    </p:spTree>
    <p:extLst>
      <p:ext uri="{BB962C8B-B14F-4D97-AF65-F5344CB8AC3E}">
        <p14:creationId xmlns="" xmlns:p14="http://schemas.microsoft.com/office/powerpoint/2010/main" val="4048843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0" y="642918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5857884" y="-24"/>
            <a:ext cx="3286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fontAlgn="base"/>
            <a:r>
              <a:rPr lang="en-US" altLang="ko-KR" sz="1400" i="1" dirty="0" smtClean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Korea Social Welfare Credit Union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1434" y="980728"/>
            <a:ext cx="81325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1) Identity of social welfare workers: Public service agent of the State</a:t>
            </a: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D9A9-45B2-4C8B-9116-4AB7637DA693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1438" y="1624059"/>
            <a:ext cx="8366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The constitution of the Republic of Korea</a:t>
            </a:r>
            <a:r>
              <a:rPr lang="ko-KR" alt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says the duty of the State for enhancement of social welfare.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418" y="-38147"/>
            <a:ext cx="64368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I-1. Background of foundation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597122" y="1627702"/>
            <a:ext cx="7475340" cy="1534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2564904"/>
            <a:ext cx="8081058" cy="170816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prstDash val="sysDash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HYGoThic-Medium"/>
              </a:rPr>
              <a:t>[ Remark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HYGoThic-Medium"/>
              </a:rPr>
              <a:t>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HYGoThic-Medium"/>
              </a:rPr>
              <a:t>: the constitution</a:t>
            </a:r>
            <a:r>
              <a:rPr kumimoji="1" lang="en-US" altLang="ko-KR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HYGoThic-Medium"/>
              </a:rPr>
              <a:t> of the Republic of Korea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HYGoThic-Medium"/>
              </a:rPr>
              <a:t>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HYGoThic-Medium"/>
              </a:rPr>
              <a:t>]</a:t>
            </a:r>
          </a:p>
          <a:p>
            <a:pPr marL="0" marR="0" lvl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HYGoThic-Medium"/>
            </a:endParaRPr>
          </a:p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Article 10 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All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citizens shall be assured of human worth and dignity and have the right to pursue </a:t>
            </a: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happiness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shall be the duty of the State to confirm and guarantee the fundamental and inviolable </a:t>
            </a: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human rights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of individuals.</a:t>
            </a:r>
          </a:p>
          <a:p>
            <a:pPr marL="0" marR="0" lvl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700" dirty="0" smtClean="0">
              <a:latin typeface="+mn-ea"/>
              <a:cs typeface="굴림" pitchFamily="50" charset="-127"/>
            </a:endParaRPr>
          </a:p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Article 34 </a:t>
            </a:r>
            <a:r>
              <a:rPr lang="ko-KR" altLang="en-US" sz="1400" dirty="0" smtClean="0">
                <a:latin typeface="+mn-ea"/>
              </a:rPr>
              <a:t>①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All citizens shall be entitled to a life worthy of human beings.</a:t>
            </a:r>
          </a:p>
          <a:p>
            <a:r>
              <a:rPr lang="ko-KR" altLang="en-US" sz="1400" dirty="0" smtClean="0">
                <a:latin typeface="+mn-ea"/>
              </a:rPr>
              <a:t>②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The State shall have the duty to endeavor to promote social security and welfare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ko-K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404" y="4437112"/>
            <a:ext cx="8546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As it is impossible for the State to directly provide all kinds of welfare services,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the State has entrusted the services to the civilian welfare facilities.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In Korea, 900,000 social welfare workers are working at around 94,000 welfare facilities.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Welfare service is being provided to approximately 6 million people everyday. </a:t>
            </a:r>
          </a:p>
        </p:txBody>
      </p:sp>
    </p:spTree>
    <p:extLst>
      <p:ext uri="{BB962C8B-B14F-4D97-AF65-F5344CB8AC3E}">
        <p14:creationId xmlns="" xmlns:p14="http://schemas.microsoft.com/office/powerpoint/2010/main" val="1693507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yComPuter\Desktop\러시아대회\러시아대회 발표자료\사진\4주년 단체사진 편집_액자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994896"/>
            <a:ext cx="6215106" cy="3291624"/>
          </a:xfrm>
          <a:prstGeom prst="rect">
            <a:avLst/>
          </a:prstGeom>
          <a:noFill/>
        </p:spPr>
      </p:pic>
      <p:cxnSp>
        <p:nvCxnSpPr>
          <p:cNvPr id="3" name="직선 연결선 2"/>
          <p:cNvCxnSpPr/>
          <p:nvPr/>
        </p:nvCxnSpPr>
        <p:spPr>
          <a:xfrm>
            <a:off x="0" y="642918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5857884" y="-24"/>
            <a:ext cx="3286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fontAlgn="base"/>
            <a:r>
              <a:rPr lang="en-US" altLang="ko-KR" sz="1400" i="1" dirty="0" smtClean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Korea Social Welfare Credit Union</a:t>
            </a: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D9A9-45B2-4C8B-9116-4AB7637DA693}" type="slidenum">
              <a:rPr lang="ko-KR" altLang="en-US" smtClean="0"/>
              <a:pPr/>
              <a:t>30</a:t>
            </a:fld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67418" y="-99392"/>
            <a:ext cx="64368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IV. Conclusion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8596" y="1052736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“Happy social welfare workers are able to </a:t>
            </a:r>
            <a:r>
              <a:rPr lang="en-US" altLang="ko-K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make a happy society</a:t>
            </a:r>
            <a:r>
              <a:rPr lang="en-US" altLang="ko-KR" sz="3200" b="1" dirty="0" smtClean="0">
                <a:solidFill>
                  <a:srgbClr val="0000FF"/>
                </a:solidFill>
                <a:latin typeface="+mn-ea"/>
              </a:rPr>
              <a:t>!”</a:t>
            </a:r>
            <a:endParaRPr lang="ko-KR" altLang="en-US" sz="3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72264" y="2928934"/>
            <a:ext cx="22859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T</a:t>
            </a:r>
            <a:r>
              <a:rPr lang="en-US" altLang="ko-KR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hank</a:t>
            </a:r>
          </a:p>
          <a:p>
            <a:pPr algn="just">
              <a:lnSpc>
                <a:spcPct val="150000"/>
              </a:lnSpc>
            </a:pPr>
            <a:r>
              <a:rPr lang="en-US" altLang="ko-KR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Y</a:t>
            </a:r>
            <a:r>
              <a:rPr lang="en-US" altLang="ko-KR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ou!</a:t>
            </a:r>
            <a:endParaRPr lang="ko-KR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5371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0" y="642918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5857884" y="-24"/>
            <a:ext cx="3286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fontAlgn="base"/>
            <a:r>
              <a:rPr lang="en-US" altLang="ko-KR" sz="1400" i="1" dirty="0" smtClean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Korea Social Welfare Credit Union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1434" y="1100000"/>
            <a:ext cx="7948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2) Importance of the treatment for social welfare workers</a:t>
            </a: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D9A9-45B2-4C8B-9116-4AB7637DA693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1434" y="1916832"/>
            <a:ext cx="840286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Clients have a right to receive the highest quality service.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Welfare service is a professional human service.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   - Quality of service depends on service providers</a:t>
            </a:r>
            <a:r>
              <a:rPr lang="ko-KR" alt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(ex</a:t>
            </a:r>
            <a:r>
              <a:rPr lang="ko-KR" alt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: medical treatment,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    education)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  - Social welfare workers should have the professional knowledge, skillful technique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    and professional ethics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    - Improvement of quality of life for all citizens is on the basis of stable working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     conditions of social welfare workers. </a:t>
            </a:r>
          </a:p>
          <a:p>
            <a:pPr marL="285750" indent="-285750">
              <a:lnSpc>
                <a:spcPct val="150000"/>
              </a:lnSpc>
              <a:buFont typeface="Wingdings"/>
              <a:buChar char="F"/>
            </a:pPr>
            <a:r>
              <a:rPr lang="en-US" altLang="ko-K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The better treatment for social welfare workers makes a happy society.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597122" y="1746974"/>
            <a:ext cx="455094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7418" y="-38147"/>
            <a:ext cx="64368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I-1. Background of foundation</a:t>
            </a:r>
          </a:p>
        </p:txBody>
      </p:sp>
    </p:spTree>
    <p:extLst>
      <p:ext uri="{BB962C8B-B14F-4D97-AF65-F5344CB8AC3E}">
        <p14:creationId xmlns="" xmlns:p14="http://schemas.microsoft.com/office/powerpoint/2010/main" val="1693507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0" y="642918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5857884" y="-24"/>
            <a:ext cx="3286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fontAlgn="base"/>
            <a:r>
              <a:rPr lang="en-US" altLang="ko-KR" sz="1400" i="1" dirty="0" smtClean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Korea Social Welfare Credit Union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1434" y="1067514"/>
            <a:ext cx="8525062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3) Current status of social welfare workers in Korea</a:t>
            </a: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7B9CD9A9-45B2-4C8B-9116-4AB7637DA693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cxnSp>
        <p:nvCxnSpPr>
          <p:cNvPr id="7" name="직선 연결선 6"/>
          <p:cNvCxnSpPr/>
          <p:nvPr/>
        </p:nvCxnSpPr>
        <p:spPr>
          <a:xfrm>
            <a:off x="619424" y="1714488"/>
            <a:ext cx="4903572" cy="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1626" y="1974543"/>
            <a:ext cx="8082340" cy="473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Average monthly pay</a:t>
            </a:r>
            <a:r>
              <a:rPr lang="ko-KR" alt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KRW 1,662,000 (US $ 1,493 / 58.9% of all industries average)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Career change intention : 22.3% of social welfare workers responds ’ Yes’.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Reasons for career change</a:t>
            </a:r>
            <a:r>
              <a:rPr lang="ko-KR" alt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: Dissatisfaction with working conditions, Negative outlook for current job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Risk of accident /disease</a:t>
            </a:r>
            <a:r>
              <a:rPr lang="ko-KR" alt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Social welfare sector is identified as one of 7 service sectors having frequent accidents in Korea</a:t>
            </a:r>
          </a:p>
          <a:p>
            <a:pPr marL="342900" indent="-342900">
              <a:lnSpc>
                <a:spcPct val="150000"/>
              </a:lnSpc>
            </a:pPr>
            <a:r>
              <a:rPr lang="ko-KR" altLang="en-US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-  Exposed to various risk such  as client violence etc. 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  -  Ratio of social welfare workers experiencing mental/ physical disease due to heavy workload : 38.4%</a:t>
            </a:r>
          </a:p>
          <a:p>
            <a:pPr marL="342900" indent="-342900">
              <a:lnSpc>
                <a:spcPct val="150000"/>
              </a:lnSpc>
            </a:pPr>
            <a:endParaRPr lang="en-US" altLang="ko-KR" sz="9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&lt;Source&gt;</a:t>
            </a:r>
          </a:p>
          <a:p>
            <a:pPr marL="342900" indent="-342900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* Research paper on working conditions by the type of employment</a:t>
            </a:r>
            <a:r>
              <a:rPr lang="ko-KR" alt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(Ministry of employment and labor, 2015)</a:t>
            </a:r>
          </a:p>
          <a:p>
            <a:pPr marL="342900" indent="-342900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* Research paper on human right of social workers</a:t>
            </a:r>
            <a:r>
              <a:rPr lang="ko-KR" alt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(National human rights commission of Korea, 2013)</a:t>
            </a:r>
          </a:p>
          <a:p>
            <a:pPr marL="342900" indent="-342900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* Press release of Korea occupational safety &amp; health agency</a:t>
            </a:r>
            <a:r>
              <a:rPr lang="ko-KR" alt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on February 2016</a:t>
            </a: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418" y="-38147"/>
            <a:ext cx="64368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I-1. Background of foundation</a:t>
            </a:r>
          </a:p>
        </p:txBody>
      </p:sp>
    </p:spTree>
    <p:extLst>
      <p:ext uri="{BB962C8B-B14F-4D97-AF65-F5344CB8AC3E}">
        <p14:creationId xmlns="" xmlns:p14="http://schemas.microsoft.com/office/powerpoint/2010/main" val="163796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0" y="642918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5857884" y="-24"/>
            <a:ext cx="3286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fontAlgn="base"/>
            <a:r>
              <a:rPr lang="en-US" altLang="ko-KR" sz="1400" i="1" dirty="0" smtClean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Korea Social Welfare Credit Union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1434" y="885079"/>
            <a:ext cx="8525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1) Legislation  “the act on treatment and promotion of status of social workers, etc.” </a:t>
            </a:r>
            <a:r>
              <a:rPr lang="en-US" altLang="ko-KR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(hereinafter</a:t>
            </a:r>
            <a:r>
              <a:rPr lang="ko-KR" alt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referred to as ‘Treatment  Act’) </a:t>
            </a:r>
            <a:r>
              <a:rPr lang="ko-KR" alt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ko-KR" sz="16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7B9CD9A9-45B2-4C8B-9116-4AB7637DA693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7418" y="-26286"/>
            <a:ext cx="6436830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I-2. Historic milestone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619424" y="1714488"/>
            <a:ext cx="8024542" cy="158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1626" y="1857364"/>
            <a:ext cx="80823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Improvement of labor conditions for social welfare workers was a presidential election pledge of all times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  <a:sym typeface="Wingdings"/>
              </a:rPr>
              <a:t>→ Repeatedly failed to keep pledge after election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Mr. CHO Sung </a:t>
            </a:r>
            <a:r>
              <a:rPr lang="en-US" altLang="ko-KR" sz="1600" b="1" dirty="0" err="1" smtClean="0">
                <a:latin typeface="Arial" pitchFamily="34" charset="0"/>
                <a:cs typeface="Arial" pitchFamily="34" charset="0"/>
              </a:rPr>
              <a:t>Chul</a:t>
            </a: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 was elected as a 17</a:t>
            </a:r>
            <a:r>
              <a:rPr lang="en-US" altLang="ko-KR" sz="1600" b="1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 chairman of Korea Social Workers Association</a:t>
            </a:r>
            <a:r>
              <a:rPr lang="ko-KR" alt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(March 2008)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altLang="ko-K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→ Argued the legislation on the treatment and status of social welfare workers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  <a:sym typeface="Wingdings"/>
              </a:rPr>
              <a:t>     * 94.3% of social workers agreed with legislation but the proactive participation was low.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1600" b="1" spc="-150" dirty="0" smtClean="0">
                <a:latin typeface="Arial" pitchFamily="34" charset="0"/>
                <a:cs typeface="Arial" pitchFamily="34" charset="0"/>
                <a:sym typeface="Wingdings"/>
              </a:rPr>
              <a:t>    →</a:t>
            </a: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 Requested the budget for the treatment improvement of social welfare workers to the government</a:t>
            </a:r>
            <a:endParaRPr lang="en-US" altLang="ko-KR" sz="1600" b="1" spc="-150" dirty="0" smtClean="0">
              <a:latin typeface="Arial" pitchFamily="34" charset="0"/>
              <a:cs typeface="Arial" pitchFamily="34" charset="0"/>
              <a:sym typeface="Wingdings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ko-KR" sz="1400" b="1" dirty="0" smtClean="0">
                <a:latin typeface="Arial" pitchFamily="34" charset="0"/>
                <a:cs typeface="Arial" pitchFamily="34" charset="0"/>
                <a:sym typeface="Wingdings"/>
              </a:rPr>
              <a:t>     * Confirmed refusal from the government</a:t>
            </a:r>
            <a:endParaRPr lang="en-US" altLang="ko-KR" sz="1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796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0" y="642918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5857884" y="-24"/>
            <a:ext cx="3286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fontAlgn="base"/>
            <a:r>
              <a:rPr lang="en-US" altLang="ko-KR" sz="1400" i="1" dirty="0" smtClean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Korea Social Welfare Credit Union</a:t>
            </a: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7B9CD9A9-45B2-4C8B-9116-4AB7637DA693}" type="slidenum">
              <a:rPr lang="ko-KR" altLang="en-US" smtClean="0"/>
              <a:pPr/>
              <a:t>7</a:t>
            </a:fld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619424" y="1714488"/>
            <a:ext cx="8024542" cy="158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1626" y="1857364"/>
            <a:ext cx="84395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600" b="1" dirty="0" smtClean="0">
                <a:solidFill>
                  <a:srgbClr val="C00000"/>
                </a:solidFill>
                <a:latin typeface="+mn-ea"/>
              </a:rPr>
              <a:t>Organized working group to make progress of legislation( June 2008)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1600" dirty="0" smtClean="0">
                <a:latin typeface="+mn-ea"/>
              </a:rPr>
              <a:t>   </a:t>
            </a:r>
            <a:r>
              <a:rPr lang="en-US" altLang="ko-KR" sz="1600" dirty="0" smtClean="0">
                <a:latin typeface="+mn-ea"/>
                <a:sym typeface="Wingdings"/>
              </a:rPr>
              <a:t>→ Started signature campaign for legislation of ‘Treatment Act” and foundation of Korean Social Welfare Credit Union,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1600" dirty="0" smtClean="0">
                <a:latin typeface="+mn-ea"/>
                <a:sym typeface="Wingdings"/>
              </a:rPr>
              <a:t>       Visited law-makers to explain the issues, asking for legislation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1600" dirty="0">
                <a:latin typeface="+mn-ea"/>
                <a:sym typeface="Wingdings"/>
              </a:rPr>
              <a:t> </a:t>
            </a:r>
            <a:r>
              <a:rPr lang="en-US" altLang="ko-KR" sz="1600" dirty="0" smtClean="0">
                <a:latin typeface="+mn-ea"/>
                <a:sym typeface="Wingdings"/>
              </a:rPr>
              <a:t>  → Started the study regarding the establishment of Korea Social Welfare Credit Union and how to run the business‘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spc="-150" dirty="0" smtClean="0">
                <a:solidFill>
                  <a:srgbClr val="C00000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rgbClr val="C00000"/>
                </a:solidFill>
                <a:latin typeface="+mn-ea"/>
                <a:sym typeface="Wingdings"/>
              </a:rPr>
              <a:t>5 law-makers from ruling party and opposition party proposed a bill with regard to social welfare workers ( Dec. 2008 ~ Oct. 2010)</a:t>
            </a:r>
            <a:endParaRPr lang="en-US" altLang="ko-KR" sz="1600" b="1" spc="-150" dirty="0" smtClean="0">
              <a:solidFill>
                <a:srgbClr val="C0000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ko-KR" sz="1600" b="1" dirty="0" smtClean="0">
                <a:latin typeface="+mn-ea"/>
              </a:rPr>
              <a:t>    </a:t>
            </a:r>
            <a:r>
              <a:rPr lang="ko-KR" alt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★ </a:t>
            </a:r>
            <a:r>
              <a:rPr lang="en-US" altLang="ko-K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 law-makers of the Health &amp; Welfare Commission, discussed a bill and unanimously passed it.   </a:t>
            </a:r>
            <a:endParaRPr lang="en-US" altLang="ko-KR" sz="1600" b="1" dirty="0" smtClean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418" y="-26286"/>
            <a:ext cx="6436830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I-2. Historic milestone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1434" y="885079"/>
            <a:ext cx="8525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1) Legislation  “the act on treatment and promotion of status of social workers, etc.” </a:t>
            </a:r>
            <a:r>
              <a:rPr lang="en-US" altLang="ko-KR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(hereinafter</a:t>
            </a:r>
            <a:r>
              <a:rPr lang="ko-KR" alt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referred to as ‘Treatment  Act’) </a:t>
            </a:r>
            <a:r>
              <a:rPr lang="ko-KR" alt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ko-KR" sz="16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796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0" y="642918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5857884" y="-24"/>
            <a:ext cx="3286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fontAlgn="base"/>
            <a:r>
              <a:rPr lang="en-US" altLang="ko-KR" sz="1400" i="1" dirty="0" smtClean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Korea Social Welfare Credit Union</a:t>
            </a: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7B9CD9A9-45B2-4C8B-9116-4AB7637DA693}" type="slidenum">
              <a:rPr lang="ko-KR" altLang="en-US" smtClean="0"/>
              <a:pPr/>
              <a:t>8</a:t>
            </a:fld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619424" y="1714488"/>
            <a:ext cx="8024542" cy="158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1626" y="2066876"/>
            <a:ext cx="843953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March 11</a:t>
            </a:r>
            <a:r>
              <a:rPr lang="en-US" altLang="ko-KR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altLang="ko-K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2011. “Treatment Act” passed by the National Assembly</a:t>
            </a:r>
            <a:r>
              <a:rPr lang="ko-KR" alt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★</a:t>
            </a:r>
            <a:endParaRPr lang="en-US" altLang="ko-KR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  <a:sym typeface="Wingdings"/>
              </a:rPr>
              <a:t>→ The greatest achievement</a:t>
            </a:r>
            <a:r>
              <a:rPr lang="ko-KR" alt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for 70 years history of social welfare in Korea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  <a:sym typeface="Wingdings"/>
              </a:rPr>
              <a:t>→ Basis of establishment of social welfare credit union</a:t>
            </a:r>
          </a:p>
          <a:p>
            <a:pPr marL="342900" indent="-342900">
              <a:lnSpc>
                <a:spcPct val="150000"/>
              </a:lnSpc>
            </a:pPr>
            <a:endParaRPr lang="en-US" altLang="ko-KR" sz="1600" dirty="0" smtClean="0">
              <a:latin typeface="Arial" pitchFamily="34" charset="0"/>
              <a:cs typeface="Arial" pitchFamily="34" charset="0"/>
              <a:sym typeface="Wingdings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March 2011. Started the operation of task force to set up Korea Social Welfare Credit Union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December 2011. Established Korea Social Welfare Credit Union</a:t>
            </a:r>
            <a:endParaRPr lang="en-US" altLang="ko-KR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418" y="-26286"/>
            <a:ext cx="6436830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I-2. Historic milestone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1434" y="885079"/>
            <a:ext cx="8525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1) Legislation  “the act on treatment and promotion of status of social workers, etc.” </a:t>
            </a:r>
            <a:r>
              <a:rPr lang="en-US" altLang="ko-KR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(hereinafter</a:t>
            </a:r>
            <a:r>
              <a:rPr lang="ko-KR" alt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referred to as ‘Treatment  Act’) </a:t>
            </a:r>
            <a:r>
              <a:rPr lang="ko-KR" alt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ko-KR" sz="16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796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0" y="642918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5857884" y="-24"/>
            <a:ext cx="32861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fontAlgn="base"/>
            <a:r>
              <a:rPr lang="en-US" altLang="ko-KR" sz="1400" i="1" dirty="0" smtClean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Korea Social Welfare Credit Union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5720" y="857232"/>
            <a:ext cx="8525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2) The meaning of legislation “the act on treatment and promotion of status of social workers, etc.”</a:t>
            </a:r>
            <a:r>
              <a:rPr lang="ko-KR" altLang="en-US" sz="2000" b="1" spc="-15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★ </a:t>
            </a:r>
            <a:endParaRPr lang="en-US" altLang="ko-KR" sz="2000" b="1" spc="-15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7B9CD9A9-45B2-4C8B-9116-4AB7637DA693}" type="slidenum">
              <a:rPr lang="ko-KR" altLang="en-US" smtClean="0"/>
              <a:pPr/>
              <a:t>9</a:t>
            </a:fld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428596" y="1428736"/>
            <a:ext cx="8215370" cy="158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1214" y="1916832"/>
            <a:ext cx="87252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arenBoth"/>
            </a:pPr>
            <a:r>
              <a:rPr lang="en-US" altLang="ko-K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endeavor to improve the treatment for social welfare workers by the State and local government is officially stipulated in the Act for the first time. 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1600" b="1" dirty="0" smtClean="0">
                <a:latin typeface="+mn-ea"/>
              </a:rPr>
              <a:t>(2)  The State and local government should make efforts to increase the remuneration of social welfare workers to the pay level of government employees who take care of social welfare services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1600" b="1" dirty="0" smtClean="0">
                <a:latin typeface="+mn-ea"/>
              </a:rPr>
              <a:t>(3) The Minister of Health &amp; Welfare should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research the remuneration level of social welfare workers every 3 years</a:t>
            </a:r>
          </a:p>
          <a:p>
            <a:pPr marL="342900" lvl="1" indent="-342900"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C00000"/>
                </a:solidFill>
                <a:latin typeface="+mn-ea"/>
              </a:rPr>
              <a:t>(4) Korea Social Welfare Credit Union could be established to </a:t>
            </a:r>
            <a:r>
              <a:rPr lang="en-US" altLang="ko-KR" sz="1600" b="1" dirty="0" smtClean="0">
                <a:solidFill>
                  <a:srgbClr val="C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improve </a:t>
            </a:r>
            <a:r>
              <a:rPr lang="en-US" altLang="ko-KR" sz="1600" b="1" dirty="0">
                <a:solidFill>
                  <a:srgbClr val="C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the economic stability and welfare of social  service workforce. </a:t>
            </a:r>
            <a:endParaRPr lang="en-US" altLang="ko-KR" sz="1600" b="1" dirty="0" smtClean="0">
              <a:solidFill>
                <a:srgbClr val="C0000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marL="342900" lvl="1" indent="-342900"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C00000"/>
                </a:solidFill>
                <a:latin typeface="Arial" pitchFamily="34" charset="0"/>
                <a:ea typeface="맑은 고딕" pitchFamily="50" charset="-127"/>
                <a:cs typeface="Arial" pitchFamily="34" charset="0"/>
                <a:sym typeface="Wingdings"/>
              </a:rPr>
              <a:t>      </a:t>
            </a:r>
            <a:r>
              <a:rPr lang="ko-KR" altLang="en-US" sz="1600" b="1" dirty="0" smtClean="0">
                <a:solidFill>
                  <a:srgbClr val="C00000"/>
                </a:solidFill>
                <a:latin typeface="+mn-ea"/>
                <a:sym typeface="Wingdings"/>
              </a:rPr>
              <a:t> </a:t>
            </a:r>
            <a:r>
              <a:rPr lang="en-US" altLang="ko-KR" sz="1600" b="1" dirty="0" smtClean="0">
                <a:solidFill>
                  <a:srgbClr val="C00000"/>
                </a:solidFill>
                <a:latin typeface="+mn-ea"/>
                <a:sym typeface="Wingdings"/>
              </a:rPr>
              <a:t>Legal basis for establishment of Korea Social Welfare Credit Union. </a:t>
            </a:r>
            <a:endParaRPr lang="en-US" altLang="ko-KR" sz="1600" b="1" dirty="0" smtClean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418" y="-26286"/>
            <a:ext cx="6436830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I-2. Historic milestone</a:t>
            </a:r>
          </a:p>
        </p:txBody>
      </p:sp>
      <p:cxnSp>
        <p:nvCxnSpPr>
          <p:cNvPr id="11" name="직선 연결선 10"/>
          <p:cNvCxnSpPr/>
          <p:nvPr/>
        </p:nvCxnSpPr>
        <p:spPr>
          <a:xfrm>
            <a:off x="428596" y="1857364"/>
            <a:ext cx="3786214" cy="158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3796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4438</TotalTime>
  <Words>3198</Words>
  <Application>Microsoft Office PowerPoint</Application>
  <PresentationFormat>화면 슬라이드 쇼(4:3)</PresentationFormat>
  <Paragraphs>394</Paragraphs>
  <Slides>30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MyComPuter</dc:creator>
  <cp:lastModifiedBy>MyComPuter</cp:lastModifiedBy>
  <cp:revision>441</cp:revision>
  <cp:lastPrinted>2016-09-20T10:07:27Z</cp:lastPrinted>
  <dcterms:created xsi:type="dcterms:W3CDTF">2014-06-01T03:20:17Z</dcterms:created>
  <dcterms:modified xsi:type="dcterms:W3CDTF">2016-10-01T12:12:01Z</dcterms:modified>
</cp:coreProperties>
</file>